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4" r:id="rId2"/>
  </p:sldMasterIdLst>
  <p:notesMasterIdLst>
    <p:notesMasterId r:id="rId58"/>
  </p:notesMasterIdLst>
  <p:handoutMasterIdLst>
    <p:handoutMasterId r:id="rId59"/>
  </p:handoutMasterIdLst>
  <p:sldIdLst>
    <p:sldId id="302" r:id="rId3"/>
    <p:sldId id="298" r:id="rId4"/>
    <p:sldId id="303" r:id="rId5"/>
    <p:sldId id="306" r:id="rId6"/>
    <p:sldId id="310" r:id="rId7"/>
    <p:sldId id="307" r:id="rId8"/>
    <p:sldId id="305" r:id="rId9"/>
    <p:sldId id="311" r:id="rId10"/>
    <p:sldId id="313" r:id="rId11"/>
    <p:sldId id="312" r:id="rId12"/>
    <p:sldId id="315" r:id="rId13"/>
    <p:sldId id="316" r:id="rId14"/>
    <p:sldId id="317" r:id="rId15"/>
    <p:sldId id="359" r:id="rId16"/>
    <p:sldId id="361" r:id="rId17"/>
    <p:sldId id="320" r:id="rId18"/>
    <p:sldId id="319" r:id="rId19"/>
    <p:sldId id="321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5" r:id="rId31"/>
    <p:sldId id="337" r:id="rId32"/>
    <p:sldId id="362" r:id="rId33"/>
    <p:sldId id="363" r:id="rId34"/>
    <p:sldId id="364" r:id="rId35"/>
    <p:sldId id="365" r:id="rId36"/>
    <p:sldId id="366" r:id="rId37"/>
    <p:sldId id="372" r:id="rId38"/>
    <p:sldId id="374" r:id="rId39"/>
    <p:sldId id="368" r:id="rId40"/>
    <p:sldId id="371" r:id="rId41"/>
    <p:sldId id="370" r:id="rId42"/>
    <p:sldId id="369" r:id="rId43"/>
    <p:sldId id="375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76" r:id="rId54"/>
    <p:sldId id="350" r:id="rId55"/>
    <p:sldId id="351" r:id="rId56"/>
    <p:sldId id="358" r:id="rId57"/>
  </p:sldIdLst>
  <p:sldSz cx="12192000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/>
    <p:restoredTop sz="97179"/>
  </p:normalViewPr>
  <p:slideViewPr>
    <p:cSldViewPr snapToGrid="0" snapToObjects="1">
      <p:cViewPr>
        <p:scale>
          <a:sx n="139" d="100"/>
          <a:sy n="139" d="100"/>
        </p:scale>
        <p:origin x="-1296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43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6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6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2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74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9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3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90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96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5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46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64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42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10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41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27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9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8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0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26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3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5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4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5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7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9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74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8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705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2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3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14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632E8F-BC5A-F248-80ED-1F97EF00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solidFill>
                  <a:srgbClr val="C00000"/>
                </a:solidFill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AAB57-3E91-CD44-B171-552A1666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15522"/>
            <a:ext cx="12192000" cy="30609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 b="0" i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4DC02A-2616-F64A-B0FB-1850944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582C66-A38A-0148-A693-B2EA2B841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094FB6-296B-914B-8E3E-265CC9085FCA}"/>
              </a:ext>
            </a:extLst>
          </p:cNvPr>
          <p:cNvCxnSpPr/>
          <p:nvPr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49B69-1112-914F-B658-5B59DBDAC7C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1760" y="873762"/>
            <a:ext cx="11927840" cy="1179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35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CDD01-E503-F840-9A2A-3783A49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251D2-43BA-C946-A8E2-C1666250C02C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47D1BD-9050-E74A-ACDB-B2A1C15F8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" y="0"/>
            <a:ext cx="12182475" cy="1817688"/>
          </a:xfrm>
        </p:spPr>
        <p:txBody>
          <a:bodyPr anchor="ctr"/>
          <a:lstStyle>
            <a:lvl1pPr algn="ctr">
              <a:buNone/>
              <a:defRPr sz="4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04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920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broadinstitute.github.io/picard/explain-flags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support.illumina.com/content/dam/illumina-support/documents/documentation/software_documentation/bcl2fastq/bcl2fastq_letterbooklet_15038058brpm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8" y="226031"/>
            <a:ext cx="8596044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2 </a:t>
            </a:r>
            <a:br>
              <a:rPr lang="en-US" sz="2800" b="1" dirty="0"/>
            </a:br>
            <a:r>
              <a:rPr lang="en-US" sz="2800" b="1" dirty="0"/>
              <a:t>Intro to Data processing: </a:t>
            </a:r>
            <a:br>
              <a:rPr lang="en-US" sz="2800" b="1" dirty="0"/>
            </a:br>
            <a:r>
              <a:rPr lang="en-US" sz="2800" b="1" dirty="0"/>
              <a:t>From </a:t>
            </a:r>
            <a:r>
              <a:rPr lang="en-US" sz="2800" b="1" dirty="0" err="1"/>
              <a:t>bcl</a:t>
            </a:r>
            <a:r>
              <a:rPr lang="en-US" sz="2800" b="1" dirty="0"/>
              <a:t> to count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end up with so many 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files? 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We sequence the paired ends of each DNA fragment molecule, in 3 different sequencing “runs”.</a:t>
            </a:r>
            <a:endParaRPr b="1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949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9808C623-2D1D-314C-9B46-4263764BC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I1 is important for demultiplexing multiple samples simultaneously sequenced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6">
            <a:extLst>
              <a:ext uri="{FF2B5EF4-FFF2-40B4-BE49-F238E27FC236}">
                <a16:creationId xmlns:a16="http://schemas.microsoft.com/office/drawing/2014/main" id="{520B65F7-7394-D446-B4F4-690051E69EDE}"/>
              </a:ext>
            </a:extLst>
          </p:cNvPr>
          <p:cNvSpPr txBox="1"/>
          <p:nvPr/>
        </p:nvSpPr>
        <p:spPr>
          <a:xfrm>
            <a:off x="3362960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/>
          </a:p>
        </p:txBody>
      </p:sp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/>
          </a:p>
        </p:txBody>
      </p:sp>
      <p:sp>
        <p:nvSpPr>
          <p:cNvPr id="11" name="Google Shape;181;p6">
            <a:extLst>
              <a:ext uri="{FF2B5EF4-FFF2-40B4-BE49-F238E27FC236}">
                <a16:creationId xmlns:a16="http://schemas.microsoft.com/office/drawing/2014/main" id="{5D626D22-9805-7B41-AE7F-9DCB9E21F4CD}"/>
              </a:ext>
            </a:extLst>
          </p:cNvPr>
          <p:cNvSpPr txBox="1"/>
          <p:nvPr/>
        </p:nvSpPr>
        <p:spPr>
          <a:xfrm>
            <a:off x="8942125" y="5457513"/>
            <a:ext cx="12721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sz="2400" b="1" dirty="0">
              <a:solidFill>
                <a:srgbClr val="FF0000"/>
              </a:solidFill>
            </a:endParaRPr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66;p5">
            <a:extLst>
              <a:ext uri="{FF2B5EF4-FFF2-40B4-BE49-F238E27FC236}">
                <a16:creationId xmlns:a16="http://schemas.microsoft.com/office/drawing/2014/main" id="{61C726FC-F344-144D-91D3-2DFE0D7EEA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1CF56E-1821-7B49-A0D1-51DB75FC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R1 contains information on the cell of origin (as well as a UMI)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7845959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3147247" y="5496622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55061F02-0AE9-7E40-8AF7-48B7E27B83B6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381B8E-84F2-9A4A-A627-D3F6B1D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6" name="Google Shape;181;p6">
            <a:extLst>
              <a:ext uri="{FF2B5EF4-FFF2-40B4-BE49-F238E27FC236}">
                <a16:creationId xmlns:a16="http://schemas.microsoft.com/office/drawing/2014/main" id="{4CB51507-FF04-274D-84E5-C75BE8ED36D2}"/>
              </a:ext>
            </a:extLst>
          </p:cNvPr>
          <p:cNvSpPr txBox="1"/>
          <p:nvPr/>
        </p:nvSpPr>
        <p:spPr>
          <a:xfrm>
            <a:off x="7752586" y="5457513"/>
            <a:ext cx="16358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 contains sample index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 contains cell barcode + UMI</a:t>
            </a:r>
          </a:p>
          <a:p>
            <a:pPr marL="285750" lvl="0" indent="-285750"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R2.fatsq contains transcript information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pic>
        <p:nvPicPr>
          <p:cNvPr id="8" name="Google Shape;178;p6">
            <a:extLst>
              <a:ext uri="{FF2B5EF4-FFF2-40B4-BE49-F238E27FC236}">
                <a16:creationId xmlns:a16="http://schemas.microsoft.com/office/drawing/2014/main" id="{D7911235-C82B-1E44-AA80-A55CE2F18C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292" y="2627903"/>
            <a:ext cx="9264136" cy="21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0;p6">
            <a:extLst>
              <a:ext uri="{FF2B5EF4-FFF2-40B4-BE49-F238E27FC236}">
                <a16:creationId xmlns:a16="http://schemas.microsoft.com/office/drawing/2014/main" id="{4C28A505-EF1B-B246-8C86-D90564A6F5E6}"/>
              </a:ext>
            </a:extLst>
          </p:cNvPr>
          <p:cNvSpPr txBox="1"/>
          <p:nvPr/>
        </p:nvSpPr>
        <p:spPr>
          <a:xfrm>
            <a:off x="3304634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R1.fastq</a:t>
            </a:r>
            <a:endParaRPr dirty="0"/>
          </a:p>
        </p:txBody>
      </p:sp>
      <p:cxnSp>
        <p:nvCxnSpPr>
          <p:cNvPr id="12" name="Google Shape;182;p6">
            <a:extLst>
              <a:ext uri="{FF2B5EF4-FFF2-40B4-BE49-F238E27FC236}">
                <a16:creationId xmlns:a16="http://schemas.microsoft.com/office/drawing/2014/main" id="{4E8ED4CB-6783-7A4E-A5CC-D45D4D9C1DE2}"/>
              </a:ext>
            </a:extLst>
          </p:cNvPr>
          <p:cNvCxnSpPr/>
          <p:nvPr/>
        </p:nvCxnSpPr>
        <p:spPr>
          <a:xfrm>
            <a:off x="3820160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83;p6">
            <a:extLst>
              <a:ext uri="{FF2B5EF4-FFF2-40B4-BE49-F238E27FC236}">
                <a16:creationId xmlns:a16="http://schemas.microsoft.com/office/drawing/2014/main" id="{13477939-DF1D-0843-89A9-6D56B851443C}"/>
              </a:ext>
            </a:extLst>
          </p:cNvPr>
          <p:cNvCxnSpPr/>
          <p:nvPr/>
        </p:nvCxnSpPr>
        <p:spPr>
          <a:xfrm>
            <a:off x="8405412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84;p6">
            <a:extLst>
              <a:ext uri="{FF2B5EF4-FFF2-40B4-BE49-F238E27FC236}">
                <a16:creationId xmlns:a16="http://schemas.microsoft.com/office/drawing/2014/main" id="{7968C20A-8845-4948-B3A7-1D3621C96BBA}"/>
              </a:ext>
            </a:extLst>
          </p:cNvPr>
          <p:cNvCxnSpPr/>
          <p:nvPr/>
        </p:nvCxnSpPr>
        <p:spPr>
          <a:xfrm>
            <a:off x="9240299" y="4714240"/>
            <a:ext cx="12801" cy="7432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80;p6">
            <a:extLst>
              <a:ext uri="{FF2B5EF4-FFF2-40B4-BE49-F238E27FC236}">
                <a16:creationId xmlns:a16="http://schemas.microsoft.com/office/drawing/2014/main" id="{A4EFD1E4-BCBA-D84D-A5DE-F56F94B71B6B}"/>
              </a:ext>
            </a:extLst>
          </p:cNvPr>
          <p:cNvSpPr txBox="1"/>
          <p:nvPr/>
        </p:nvSpPr>
        <p:spPr>
          <a:xfrm>
            <a:off x="8968177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I1.fastq</a:t>
            </a:r>
            <a:endParaRPr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8bp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26bp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98bp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80;p6">
            <a:extLst>
              <a:ext uri="{FF2B5EF4-FFF2-40B4-BE49-F238E27FC236}">
                <a16:creationId xmlns:a16="http://schemas.microsoft.com/office/drawing/2014/main" id="{AF0C14F8-00D2-9A42-9B64-D656199996E0}"/>
              </a:ext>
            </a:extLst>
          </p:cNvPr>
          <p:cNvSpPr txBox="1"/>
          <p:nvPr/>
        </p:nvSpPr>
        <p:spPr>
          <a:xfrm>
            <a:off x="8010198" y="545751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R2.fastq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991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R2 contains sequence of the DNA fragment captured by sequencing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generated by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bcl2fastq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contains a different information: </a:t>
            </a:r>
          </a:p>
          <a:p>
            <a:pPr lvl="0"/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I1.fastq: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8bp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R1.fastq: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26bp</a:t>
            </a:r>
          </a:p>
          <a:p>
            <a:pPr marL="285750" lvl="0" indent="-285750"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R2.fatsq: 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98bp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0237ABE-C631-7948-91B2-7AFFA2CB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4798030"/>
          </a:xfrm>
          <a:solidFill>
            <a:schemeClr val="bg1">
              <a:lumMod val="75000"/>
            </a:schemeClr>
          </a:solidFill>
        </p:spPr>
        <p:txBody>
          <a:bodyPr>
            <a:normAutofit fontScale="85000" lnSpcReduction="20000"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~&gt; head *I1*.</a:t>
            </a:r>
            <a:r>
              <a:rPr lang="en-US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endParaRPr lang="en-US" sz="16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@D00547:905:H35KCBCXY:1:1101:1284:1973 1:N:0:AGGTATTG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GGGGGIII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~&gt; head *R1*.</a:t>
            </a:r>
            <a:r>
              <a:rPr lang="en-US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endParaRPr lang="en-US" sz="16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@D00547:905:H35KCBCXY:1:1101:1284:1973 1:N:0:AGGTATTG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CGGGTCACAAGCGAGTGTTTTTAGTN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GGGGGIIIIIIIIGIGGGIIIIIII#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~&gt; head *R2*.</a:t>
            </a:r>
            <a:r>
              <a:rPr lang="en-US" sz="16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</a:t>
            </a:r>
            <a:endParaRPr lang="en-US" sz="16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@D00547:905:H35KCBCXY:1:1101:1284:1973 2:N:0:AGGTATTG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TCAGCCCTAACCGCTACTGGCTGTGTGCTGCCACAGGCCCCAGCATCAAGATCTGGGATTTAGAGGGAAAGATCATTGTAGATGAACTGAAGCAAGAN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AGGGGIIIGIIIIIGGIIIIIGIGGIIIIIGGIIIIIIIIIGGIIIIGIGIIIGIGGGGGIIIGGGIIIIIIIIIGGGIGIGIGIIIIIIIIIIIIG#</a:t>
            </a:r>
          </a:p>
        </p:txBody>
      </p:sp>
    </p:spTree>
    <p:extLst>
      <p:ext uri="{BB962C8B-B14F-4D97-AF65-F5344CB8AC3E}">
        <p14:creationId xmlns:p14="http://schemas.microsoft.com/office/powerpoint/2010/main" val="107116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Reconstructing actual molecules loaded in the sequencer</a:t>
            </a:r>
            <a:endParaRPr lang="en-US" dirty="0"/>
          </a:p>
        </p:txBody>
      </p:sp>
      <p:sp>
        <p:nvSpPr>
          <p:cNvPr id="17" name="Google Shape;166;p5">
            <a:extLst>
              <a:ext uri="{FF2B5EF4-FFF2-40B4-BE49-F238E27FC236}">
                <a16:creationId xmlns:a16="http://schemas.microsoft.com/office/drawing/2014/main" id="{0D75DD82-8904-534A-8DB2-5F95A8F515FF}"/>
              </a:ext>
            </a:extLst>
          </p:cNvPr>
          <p:cNvSpPr/>
          <p:nvPr/>
        </p:nvSpPr>
        <p:spPr>
          <a:xfrm>
            <a:off x="242359" y="1050573"/>
            <a:ext cx="10836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After demultiplexing, here is what you have: </a:t>
            </a:r>
            <a:endParaRPr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4E1E93-BB5D-9E49-8078-32BB87D410F2}"/>
              </a:ext>
            </a:extLst>
          </p:cNvPr>
          <p:cNvGrpSpPr/>
          <p:nvPr/>
        </p:nvGrpSpPr>
        <p:grpSpPr>
          <a:xfrm>
            <a:off x="3135139" y="1839191"/>
            <a:ext cx="4872142" cy="4784575"/>
            <a:chOff x="3045741" y="1047874"/>
            <a:chExt cx="5709685" cy="5607065"/>
          </a:xfrm>
        </p:grpSpPr>
        <p:pic>
          <p:nvPicPr>
            <p:cNvPr id="19" name="Google Shape;248;p11" descr="Image">
              <a:extLst>
                <a:ext uri="{FF2B5EF4-FFF2-40B4-BE49-F238E27FC236}">
                  <a16:creationId xmlns:a16="http://schemas.microsoft.com/office/drawing/2014/main" id="{3E51F29D-9D0B-794C-B65D-FD575E6238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5741" y="1474722"/>
              <a:ext cx="5709685" cy="5180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53;p11">
              <a:extLst>
                <a:ext uri="{FF2B5EF4-FFF2-40B4-BE49-F238E27FC236}">
                  <a16:creationId xmlns:a16="http://schemas.microsoft.com/office/drawing/2014/main" id="{6EE64E2A-6111-2648-B182-680231A43AF2}"/>
                </a:ext>
              </a:extLst>
            </p:cNvPr>
            <p:cNvSpPr txBox="1"/>
            <p:nvPr/>
          </p:nvSpPr>
          <p:spPr>
            <a:xfrm>
              <a:off x="4045228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R1.fastq</a:t>
              </a:r>
              <a:endParaRPr sz="1400" dirty="0"/>
            </a:p>
          </p:txBody>
        </p:sp>
        <p:sp>
          <p:nvSpPr>
            <p:cNvPr id="21" name="Google Shape;254;p11">
              <a:extLst>
                <a:ext uri="{FF2B5EF4-FFF2-40B4-BE49-F238E27FC236}">
                  <a16:creationId xmlns:a16="http://schemas.microsoft.com/office/drawing/2014/main" id="{F35EF37D-6DBF-D145-8257-2F616017DE5E}"/>
                </a:ext>
              </a:extLst>
            </p:cNvPr>
            <p:cNvSpPr txBox="1"/>
            <p:nvPr/>
          </p:nvSpPr>
          <p:spPr>
            <a:xfrm>
              <a:off x="6748671" y="1047874"/>
              <a:ext cx="1031051" cy="3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R2.fastq</a:t>
              </a:r>
              <a:endParaRPr sz="1400" dirty="0"/>
            </a:p>
          </p:txBody>
        </p:sp>
      </p:grpSp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64754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307856"/>
            <a:ext cx="4184473" cy="32019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6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Raw sequencing QC is typically done with </a:t>
            </a:r>
            <a:r>
              <a:rPr lang="en-US" dirty="0" err="1">
                <a:solidFill>
                  <a:srgbClr val="C00000"/>
                </a:solidFill>
              </a:rPr>
              <a:t>Fastqc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91;p13">
            <a:extLst>
              <a:ext uri="{FF2B5EF4-FFF2-40B4-BE49-F238E27FC236}">
                <a16:creationId xmlns:a16="http://schemas.microsoft.com/office/drawing/2014/main" id="{64FAEB0F-770C-C74D-9F69-0673D20C10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827" y="2173925"/>
            <a:ext cx="5730407" cy="342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E643-3B1A-1F4C-9DFE-A23AC382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48" y="1120876"/>
            <a:ext cx="6096279" cy="55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3810389"/>
            <a:ext cx="4184473" cy="26993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3CECE62E-981C-F048-AAA2-DF15DFFC06B7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Experimental pipeline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C62BDC17-0CED-DE44-B073-7EC40732D86F}"/>
              </a:ext>
            </a:extLst>
          </p:cNvPr>
          <p:cNvSpPr/>
          <p:nvPr/>
        </p:nvSpPr>
        <p:spPr>
          <a:xfrm>
            <a:off x="332231" y="2612906"/>
            <a:ext cx="11564721" cy="19580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EFF50909-1F73-3249-949B-980EAF30EB80}"/>
              </a:ext>
            </a:extLst>
          </p:cNvPr>
          <p:cNvSpPr/>
          <p:nvPr/>
        </p:nvSpPr>
        <p:spPr>
          <a:xfrm>
            <a:off x="10643286" y="2612906"/>
            <a:ext cx="1421027" cy="21737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sp>
        <p:nvSpPr>
          <p:cNvPr id="10" name="Google Shape;104;p2">
            <a:extLst>
              <a:ext uri="{FF2B5EF4-FFF2-40B4-BE49-F238E27FC236}">
                <a16:creationId xmlns:a16="http://schemas.microsoft.com/office/drawing/2014/main" id="{DB4E193D-6647-B947-B0E1-1A93C782E0A9}"/>
              </a:ext>
            </a:extLst>
          </p:cNvPr>
          <p:cNvSpPr/>
          <p:nvPr/>
        </p:nvSpPr>
        <p:spPr>
          <a:xfrm>
            <a:off x="10643286" y="2950805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2">
            <a:extLst>
              <a:ext uri="{FF2B5EF4-FFF2-40B4-BE49-F238E27FC236}">
                <a16:creationId xmlns:a16="http://schemas.microsoft.com/office/drawing/2014/main" id="{F6FE7385-0409-8D46-925A-8ABAB4C79CC3}"/>
              </a:ext>
            </a:extLst>
          </p:cNvPr>
          <p:cNvSpPr/>
          <p:nvPr/>
        </p:nvSpPr>
        <p:spPr>
          <a:xfrm>
            <a:off x="11598875" y="2688686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;p2">
            <a:extLst>
              <a:ext uri="{FF2B5EF4-FFF2-40B4-BE49-F238E27FC236}">
                <a16:creationId xmlns:a16="http://schemas.microsoft.com/office/drawing/2014/main" id="{1F785537-8BCC-154B-AAB5-AD5616D68C3C}"/>
              </a:ext>
            </a:extLst>
          </p:cNvPr>
          <p:cNvSpPr/>
          <p:nvPr/>
        </p:nvSpPr>
        <p:spPr>
          <a:xfrm>
            <a:off x="11082980" y="4001382"/>
            <a:ext cx="541637" cy="5314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75A72-EC48-9547-81DB-CF0C72146676}"/>
              </a:ext>
            </a:extLst>
          </p:cNvPr>
          <p:cNvSpPr/>
          <p:nvPr/>
        </p:nvSpPr>
        <p:spPr>
          <a:xfrm>
            <a:off x="546690" y="5179861"/>
            <a:ext cx="8674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Regardless of who is going to do the experimental steps,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DISCUSS WITH THEM !!!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Experimental design is crucial for the success of a single-cell project !!!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56177-0837-8C41-A61E-C7EEC0004FD1}"/>
              </a:ext>
            </a:extLst>
          </p:cNvPr>
          <p:cNvSpPr/>
          <p:nvPr/>
        </p:nvSpPr>
        <p:spPr>
          <a:xfrm>
            <a:off x="546690" y="6336063"/>
            <a:ext cx="1135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Harding"/>
              </a:rPr>
              <a:t>Systematic comparison of single-cell and single-nucleus RNA-sequencing methods, Ding et al., Nat. Biotech. 2020</a:t>
            </a:r>
          </a:p>
        </p:txBody>
      </p:sp>
    </p:spTree>
    <p:extLst>
      <p:ext uri="{BB962C8B-B14F-4D97-AF65-F5344CB8AC3E}">
        <p14:creationId xmlns:p14="http://schemas.microsoft.com/office/powerpoint/2010/main" val="380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49;p11">
            <a:extLst>
              <a:ext uri="{FF2B5EF4-FFF2-40B4-BE49-F238E27FC236}">
                <a16:creationId xmlns:a16="http://schemas.microsoft.com/office/drawing/2014/main" id="{979D08EA-468E-C84D-B101-F17B3A1FEFDA}"/>
              </a:ext>
            </a:extLst>
          </p:cNvPr>
          <p:cNvSpPr/>
          <p:nvPr/>
        </p:nvSpPr>
        <p:spPr>
          <a:xfrm>
            <a:off x="6641194" y="3677332"/>
            <a:ext cx="2071160" cy="995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</p:spTree>
    <p:extLst>
      <p:ext uri="{BB962C8B-B14F-4D97-AF65-F5344CB8AC3E}">
        <p14:creationId xmlns:p14="http://schemas.microsoft.com/office/powerpoint/2010/main" val="96910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A3270-C100-394B-8140-935C282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5" y="2784763"/>
            <a:ext cx="5223810" cy="3111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88ECF-A5BA-7C43-92F3-BE9ACCFC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3" y="2710182"/>
            <a:ext cx="5341822" cy="322634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9A66EB2-5E97-BB47-8259-003CF5BA7B1D}"/>
              </a:ext>
            </a:extLst>
          </p:cNvPr>
          <p:cNvSpPr/>
          <p:nvPr/>
        </p:nvSpPr>
        <p:spPr>
          <a:xfrm>
            <a:off x="5876102" y="4108377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6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Filtering low quality reads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important to consider (and remove!) :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Reads with overall low quality</a:t>
            </a: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Unrecognized cell barcode</a:t>
            </a:r>
          </a:p>
        </p:txBody>
      </p:sp>
      <p:grpSp>
        <p:nvGrpSpPr>
          <p:cNvPr id="9" name="Google Shape;331;p16">
            <a:extLst>
              <a:ext uri="{FF2B5EF4-FFF2-40B4-BE49-F238E27FC236}">
                <a16:creationId xmlns:a16="http://schemas.microsoft.com/office/drawing/2014/main" id="{14F4F681-2CAF-A146-A861-3A28DDC7D197}"/>
              </a:ext>
            </a:extLst>
          </p:cNvPr>
          <p:cNvGrpSpPr/>
          <p:nvPr/>
        </p:nvGrpSpPr>
        <p:grpSpPr>
          <a:xfrm>
            <a:off x="1579417" y="2376515"/>
            <a:ext cx="5215969" cy="4302746"/>
            <a:chOff x="0" y="0"/>
            <a:chExt cx="6279675" cy="5180215"/>
          </a:xfrm>
        </p:grpSpPr>
        <p:pic>
          <p:nvPicPr>
            <p:cNvPr id="10" name="Google Shape;332;p16" descr="Image">
              <a:extLst>
                <a:ext uri="{FF2B5EF4-FFF2-40B4-BE49-F238E27FC236}">
                  <a16:creationId xmlns:a16="http://schemas.microsoft.com/office/drawing/2014/main" id="{49DDACB6-CECF-2941-A5B4-8D8D52D0AD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33;p16">
              <a:extLst>
                <a:ext uri="{FF2B5EF4-FFF2-40B4-BE49-F238E27FC236}">
                  <a16:creationId xmlns:a16="http://schemas.microsoft.com/office/drawing/2014/main" id="{DE30AF5F-CD42-6F41-9D26-BFDEB443D823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AF1B63-CD25-0445-8577-BBBB7E16AD2C}"/>
              </a:ext>
            </a:extLst>
          </p:cNvPr>
          <p:cNvSpPr/>
          <p:nvPr/>
        </p:nvSpPr>
        <p:spPr>
          <a:xfrm>
            <a:off x="1984664" y="3719945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733F3-DDA8-1840-8D15-B96ED4686007}"/>
              </a:ext>
            </a:extLst>
          </p:cNvPr>
          <p:cNvSpPr/>
          <p:nvPr/>
        </p:nvSpPr>
        <p:spPr>
          <a:xfrm>
            <a:off x="1984664" y="4260273"/>
            <a:ext cx="966354" cy="24938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AEEA4-4E6F-E94D-9FE5-164352F52C66}"/>
              </a:ext>
            </a:extLst>
          </p:cNvPr>
          <p:cNvSpPr/>
          <p:nvPr/>
        </p:nvSpPr>
        <p:spPr>
          <a:xfrm>
            <a:off x="7004680" y="1197757"/>
            <a:ext cx="513657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What is a barcode whitelist? </a:t>
            </a:r>
          </a:p>
          <a:p>
            <a:r>
              <a:rPr lang="en-US" sz="1600" dirty="0"/>
              <a:t>List of all known barcode sequences that have been included in the assay kit and are available during library preparation. </a:t>
            </a:r>
          </a:p>
          <a:p>
            <a:endParaRPr lang="en-US" sz="1600" dirty="0"/>
          </a:p>
          <a:p>
            <a:r>
              <a:rPr lang="en-US" sz="1600" dirty="0"/>
              <a:t>For example, there are roughly 737,000 cell barcodes in the whitelist for Cell Ranger's Single Cell 3' applications. Here are the first 10 lines of the corresponding barcode whitelist 737K-august-2016.txt: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AAACCTGAGAAACCAT</a:t>
            </a:r>
            <a:br>
              <a:rPr lang="en-US" sz="1600" dirty="0"/>
            </a:br>
            <a:r>
              <a:rPr lang="en-US" sz="1600" dirty="0"/>
              <a:t>AAACCTGAGAAACCGC</a:t>
            </a:r>
            <a:br>
              <a:rPr lang="en-US" sz="1600" dirty="0"/>
            </a:br>
            <a:r>
              <a:rPr lang="en-US" sz="1600" dirty="0"/>
              <a:t>AAACCTGAGAAACCTA</a:t>
            </a:r>
            <a:br>
              <a:rPr lang="en-US" sz="1600" dirty="0"/>
            </a:br>
            <a:r>
              <a:rPr lang="en-US" sz="1600" dirty="0"/>
              <a:t>AAACCTGAGAAACGAG</a:t>
            </a:r>
            <a:br>
              <a:rPr lang="en-US" sz="1600" dirty="0"/>
            </a:br>
            <a:r>
              <a:rPr lang="en-US" sz="1600" dirty="0"/>
              <a:t>AAACCTGAGAAACGCC</a:t>
            </a:r>
            <a:br>
              <a:rPr lang="en-US" sz="1600" dirty="0"/>
            </a:br>
            <a:r>
              <a:rPr lang="en-US" sz="1600" dirty="0"/>
              <a:t>AAACCTGAGAAAGTGG</a:t>
            </a:r>
            <a:br>
              <a:rPr lang="en-US" sz="1600" dirty="0"/>
            </a:br>
            <a:r>
              <a:rPr lang="en-US" sz="1600" dirty="0"/>
              <a:t>AAACCTGAGAACAACT</a:t>
            </a:r>
            <a:br>
              <a:rPr lang="en-US" sz="1600" dirty="0"/>
            </a:br>
            <a:r>
              <a:rPr lang="en-US" sz="1600" dirty="0"/>
              <a:t>AAACCTGAGAACAATC</a:t>
            </a:r>
            <a:br>
              <a:rPr lang="en-US" sz="1600" dirty="0"/>
            </a:br>
            <a:r>
              <a:rPr lang="en-US" sz="1600" dirty="0"/>
              <a:t>AAACCTGAGAACTCGG</a:t>
            </a:r>
            <a:br>
              <a:rPr lang="en-US" sz="1600" dirty="0"/>
            </a:br>
            <a:r>
              <a:rPr lang="en-US" sz="1600" dirty="0"/>
              <a:t>AAACCTGAGAACTGTA</a:t>
            </a:r>
          </a:p>
          <a:p>
            <a:endParaRPr lang="en-US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DB1D56-E384-EA48-AE8F-FAB027B008A0}"/>
              </a:ext>
            </a:extLst>
          </p:cNvPr>
          <p:cNvCxnSpPr/>
          <p:nvPr/>
        </p:nvCxnSpPr>
        <p:spPr>
          <a:xfrm>
            <a:off x="1485900" y="3829792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E75E18-435C-1746-9E7B-994DEC8B79C5}"/>
              </a:ext>
            </a:extLst>
          </p:cNvPr>
          <p:cNvCxnSpPr/>
          <p:nvPr/>
        </p:nvCxnSpPr>
        <p:spPr>
          <a:xfrm>
            <a:off x="1485900" y="4411683"/>
            <a:ext cx="440574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Relaxing barcode filtering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789099E6-24E8-9D4C-80D4-7E1B7D6E32D8}"/>
              </a:ext>
            </a:extLst>
          </p:cNvPr>
          <p:cNvSpPr/>
          <p:nvPr/>
        </p:nvSpPr>
        <p:spPr>
          <a:xfrm>
            <a:off x="242359" y="1050573"/>
            <a:ext cx="1083687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3333CC"/>
                </a:solidFill>
                <a:latin typeface="Avenir"/>
                <a:ea typeface="Avenir"/>
                <a:cs typeface="Avenir"/>
                <a:sym typeface="Avenir"/>
              </a:rPr>
              <a:t>How to correct barcode sequencing errors?</a:t>
            </a:r>
          </a:p>
          <a:p>
            <a:pPr lvl="0"/>
            <a:endParaRPr lang="en-US" sz="2400" dirty="0">
              <a:solidFill>
                <a:srgbClr val="333333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For every observed barcode in the dataset not on the whitelist, but 1-Hamming-distance away (i.e. 1 mismatch) from a whitelist barcode: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Compute the posterior probability that the observed barcode originated from the whitelist barcode with a sequencing error at the differing base (based on the base Q score).</a:t>
            </a:r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endParaRPr lang="en-US" dirty="0"/>
          </a:p>
          <a:p>
            <a:pPr marL="1257300" lvl="2" indent="-342900"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Avenir"/>
                <a:ea typeface="Avenir"/>
                <a:cs typeface="Avenir"/>
                <a:sym typeface="Avenir"/>
              </a:rPr>
              <a:t>Replace the observed barcode with the whitelist barcode with the highest posterior probability that exceeds 0.975.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3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4475231"/>
            <a:ext cx="4184473" cy="20345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1;p3">
            <a:extLst>
              <a:ext uri="{FF2B5EF4-FFF2-40B4-BE49-F238E27FC236}">
                <a16:creationId xmlns:a16="http://schemas.microsoft.com/office/drawing/2014/main" id="{F0AACA1F-E0BE-894A-A1B7-AF3B0711FC13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8A1C76-C765-614C-8152-12AA64A1610E}"/>
              </a:ext>
            </a:extLst>
          </p:cNvPr>
          <p:cNvSpPr/>
          <p:nvPr/>
        </p:nvSpPr>
        <p:spPr>
          <a:xfrm>
            <a:off x="4252341" y="2655296"/>
            <a:ext cx="478777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Aligning reads to a transcriptome reference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6459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 reads by cell-of-origin (using the cell barcodes)</a:t>
            </a:r>
          </a:p>
          <a:p>
            <a:pPr marL="342900" lvl="0" indent="-342900"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Recover which transcript the cDNA sequence aligns to</a:t>
            </a:r>
          </a:p>
          <a:p>
            <a:pPr marL="342900" lvl="0" indent="-342900">
              <a:buAutoNum type="arabicPeriod"/>
            </a:pPr>
            <a:endParaRPr lang="en-US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331;p16">
            <a:extLst>
              <a:ext uri="{FF2B5EF4-FFF2-40B4-BE49-F238E27FC236}">
                <a16:creationId xmlns:a16="http://schemas.microsoft.com/office/drawing/2014/main" id="{F07D984B-85A3-E940-8E49-87375ECB053F}"/>
              </a:ext>
            </a:extLst>
          </p:cNvPr>
          <p:cNvGrpSpPr/>
          <p:nvPr/>
        </p:nvGrpSpPr>
        <p:grpSpPr>
          <a:xfrm>
            <a:off x="0" y="1960878"/>
            <a:ext cx="5215969" cy="4302746"/>
            <a:chOff x="0" y="0"/>
            <a:chExt cx="6279675" cy="5180215"/>
          </a:xfrm>
        </p:grpSpPr>
        <p:pic>
          <p:nvPicPr>
            <p:cNvPr id="21" name="Google Shape;332;p16" descr="Image">
              <a:extLst>
                <a:ext uri="{FF2B5EF4-FFF2-40B4-BE49-F238E27FC236}">
                  <a16:creationId xmlns:a16="http://schemas.microsoft.com/office/drawing/2014/main" id="{A7EC72F5-B7D6-484B-954C-8DCF22AA7B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33;p16">
              <a:extLst>
                <a:ext uri="{FF2B5EF4-FFF2-40B4-BE49-F238E27FC236}">
                  <a16:creationId xmlns:a16="http://schemas.microsoft.com/office/drawing/2014/main" id="{DC4DA427-106D-9040-AEA5-AB6D64D7139E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0B1B4BF-B05F-404C-ABC0-AE02785CA2ED}"/>
              </a:ext>
            </a:extLst>
          </p:cNvPr>
          <p:cNvSpPr/>
          <p:nvPr/>
        </p:nvSpPr>
        <p:spPr>
          <a:xfrm>
            <a:off x="3693046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oogle Shape;388;p20">
            <a:extLst>
              <a:ext uri="{FF2B5EF4-FFF2-40B4-BE49-F238E27FC236}">
                <a16:creationId xmlns:a16="http://schemas.microsoft.com/office/drawing/2014/main" id="{0163AB23-6D2A-694B-A5D7-00D5B60DB8ED}"/>
              </a:ext>
            </a:extLst>
          </p:cNvPr>
          <p:cNvGrpSpPr/>
          <p:nvPr/>
        </p:nvGrpSpPr>
        <p:grpSpPr>
          <a:xfrm>
            <a:off x="4343794" y="2190589"/>
            <a:ext cx="4112241" cy="3392261"/>
            <a:chOff x="0" y="0"/>
            <a:chExt cx="6279675" cy="5180215"/>
          </a:xfrm>
        </p:grpSpPr>
        <p:pic>
          <p:nvPicPr>
            <p:cNvPr id="25" name="Google Shape;389;p20" descr="Image">
              <a:extLst>
                <a:ext uri="{FF2B5EF4-FFF2-40B4-BE49-F238E27FC236}">
                  <a16:creationId xmlns:a16="http://schemas.microsoft.com/office/drawing/2014/main" id="{56795D1D-447A-2D45-93F4-D32F4E8A2A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90;p20">
              <a:extLst>
                <a:ext uri="{FF2B5EF4-FFF2-40B4-BE49-F238E27FC236}">
                  <a16:creationId xmlns:a16="http://schemas.microsoft.com/office/drawing/2014/main" id="{804A6C28-A263-FB4C-9DC6-13083C38E709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7" name="Google Shape;392;p20" descr="Image">
            <a:extLst>
              <a:ext uri="{FF2B5EF4-FFF2-40B4-BE49-F238E27FC236}">
                <a16:creationId xmlns:a16="http://schemas.microsoft.com/office/drawing/2014/main" id="{7B206F97-1E40-1145-B1B0-ED0EAC063D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1569"/>
          <a:stretch/>
        </p:blipFill>
        <p:spPr>
          <a:xfrm>
            <a:off x="4211929" y="2989665"/>
            <a:ext cx="2782593" cy="2979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725CA1-4EF5-964C-9915-63FCA46381C1}"/>
              </a:ext>
            </a:extLst>
          </p:cNvPr>
          <p:cNvGrpSpPr/>
          <p:nvPr/>
        </p:nvGrpSpPr>
        <p:grpSpPr>
          <a:xfrm>
            <a:off x="7980494" y="1861659"/>
            <a:ext cx="4742529" cy="4248196"/>
            <a:chOff x="2991580" y="751481"/>
            <a:chExt cx="6411542" cy="5743241"/>
          </a:xfrm>
        </p:grpSpPr>
        <p:grpSp>
          <p:nvGrpSpPr>
            <p:cNvPr id="29" name="Google Shape;400;p21">
              <a:extLst>
                <a:ext uri="{FF2B5EF4-FFF2-40B4-BE49-F238E27FC236}">
                  <a16:creationId xmlns:a16="http://schemas.microsoft.com/office/drawing/2014/main" id="{152B8FD3-276C-2246-9A8B-C496236A3A21}"/>
                </a:ext>
              </a:extLst>
            </p:cNvPr>
            <p:cNvGrpSpPr/>
            <p:nvPr/>
          </p:nvGrpSpPr>
          <p:grpSpPr>
            <a:xfrm>
              <a:off x="3123446" y="751481"/>
              <a:ext cx="6279676" cy="5180217"/>
              <a:chOff x="0" y="0"/>
              <a:chExt cx="6279675" cy="5180215"/>
            </a:xfrm>
          </p:grpSpPr>
          <p:pic>
            <p:nvPicPr>
              <p:cNvPr id="31" name="Google Shape;401;p21" descr="Image">
                <a:extLst>
                  <a:ext uri="{FF2B5EF4-FFF2-40B4-BE49-F238E27FC236}">
                    <a16:creationId xmlns:a16="http://schemas.microsoft.com/office/drawing/2014/main" id="{437E79F7-75FE-1446-B7E0-99E46EA1ED3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5709684" cy="51802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402;p21">
                <a:extLst>
                  <a:ext uri="{FF2B5EF4-FFF2-40B4-BE49-F238E27FC236}">
                    <a16:creationId xmlns:a16="http://schemas.microsoft.com/office/drawing/2014/main" id="{C2B3A157-D6CF-E942-856E-A641EE97E1C3}"/>
                  </a:ext>
                </a:extLst>
              </p:cNvPr>
              <p:cNvSpPr/>
              <p:nvPr/>
            </p:nvSpPr>
            <p:spPr>
              <a:xfrm>
                <a:off x="4208515" y="1724627"/>
                <a:ext cx="2071160" cy="9959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" name="Google Shape;404;p21" descr="Image">
              <a:extLst>
                <a:ext uri="{FF2B5EF4-FFF2-40B4-BE49-F238E27FC236}">
                  <a16:creationId xmlns:a16="http://schemas.microsoft.com/office/drawing/2014/main" id="{F7524984-3DF9-2043-9067-F63693774B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220" r="2446"/>
            <a:stretch/>
          </p:blipFill>
          <p:spPr>
            <a:xfrm>
              <a:off x="2991580" y="1944724"/>
              <a:ext cx="5285188" cy="4549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B646113-044B-F344-8391-E22F7ED7E946}"/>
              </a:ext>
            </a:extLst>
          </p:cNvPr>
          <p:cNvSpPr/>
          <p:nvPr/>
        </p:nvSpPr>
        <p:spPr>
          <a:xfrm>
            <a:off x="11068777" y="2655296"/>
            <a:ext cx="1019805" cy="292755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E77F599-26AD-D645-AB35-8E5DBB2E5506}"/>
              </a:ext>
            </a:extLst>
          </p:cNvPr>
          <p:cNvSpPr/>
          <p:nvPr/>
        </p:nvSpPr>
        <p:spPr>
          <a:xfrm>
            <a:off x="7412991" y="3807011"/>
            <a:ext cx="321783" cy="498763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bg1">
              <a:lumMod val="75000"/>
            </a:schemeClr>
          </a:solidFill>
          <a:ln w="222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4B806-48B0-274C-970B-982C6FF8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41" y="2690336"/>
            <a:ext cx="7037901" cy="373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9911F-165F-2B48-A967-1AC63A615858}"/>
              </a:ext>
            </a:extLst>
          </p:cNvPr>
          <p:cNvSpPr txBox="1"/>
          <p:nvPr/>
        </p:nvSpPr>
        <p:spPr>
          <a:xfrm>
            <a:off x="5557404" y="2228671"/>
            <a:ext cx="2054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FASTA example</a:t>
            </a:r>
          </a:p>
        </p:txBody>
      </p:sp>
    </p:spTree>
    <p:extLst>
      <p:ext uri="{BB962C8B-B14F-4D97-AF65-F5344CB8AC3E}">
        <p14:creationId xmlns:p14="http://schemas.microsoft.com/office/powerpoint/2010/main" val="1249224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 I need to align my reads?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 (included STAR-based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will map </a:t>
            </a:r>
            <a:r>
              <a:rPr lang="en-US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reads on a transcriptome index.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2BDB3C-8974-C14C-886B-36EA682E8FD4}"/>
              </a:ext>
            </a:extLst>
          </p:cNvPr>
          <p:cNvSpPr/>
          <p:nvPr/>
        </p:nvSpPr>
        <p:spPr>
          <a:xfrm>
            <a:off x="335971" y="1951672"/>
            <a:ext cx="1164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transcriptome index consists of: </a:t>
            </a: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lvl="0"/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genome sequence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lang="en-US" b="1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 feature annotation</a:t>
            </a: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reference</a:t>
            </a:r>
          </a:p>
          <a:p>
            <a:pPr marL="342900" lvl="0" indent="-342900">
              <a:buAutoNum type="arabicPeriod"/>
            </a:pPr>
            <a:endParaRPr lang="en-US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422;p23">
            <a:extLst>
              <a:ext uri="{FF2B5EF4-FFF2-40B4-BE49-F238E27FC236}">
                <a16:creationId xmlns:a16="http://schemas.microsoft.com/office/drawing/2014/main" id="{FE28D812-6103-9C40-9E5E-DC8335563C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0" t="4015"/>
          <a:stretch/>
        </p:blipFill>
        <p:spPr>
          <a:xfrm>
            <a:off x="5372552" y="2181187"/>
            <a:ext cx="6266527" cy="442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687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7" name="Google Shape;427;p24">
            <a:extLst>
              <a:ext uri="{FF2B5EF4-FFF2-40B4-BE49-F238E27FC236}">
                <a16:creationId xmlns:a16="http://schemas.microsoft.com/office/drawing/2014/main" id="{04776970-B2F6-2047-9F71-03E72A0A51F5}"/>
              </a:ext>
            </a:extLst>
          </p:cNvPr>
          <p:cNvSpPr/>
          <p:nvPr/>
        </p:nvSpPr>
        <p:spPr>
          <a:xfrm>
            <a:off x="1458880" y="2396259"/>
            <a:ext cx="8775700" cy="372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5174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3" name="Google Shape;122;p3">
            <a:extLst>
              <a:ext uri="{FF2B5EF4-FFF2-40B4-BE49-F238E27FC236}">
                <a16:creationId xmlns:a16="http://schemas.microsoft.com/office/drawing/2014/main" id="{24CD06CC-DF9E-0C4B-B360-60F9E6BC61EB}"/>
              </a:ext>
            </a:extLst>
          </p:cNvPr>
          <p:cNvSpPr/>
          <p:nvPr/>
        </p:nvSpPr>
        <p:spPr>
          <a:xfrm>
            <a:off x="4712793" y="5956730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cell by gene, showing expression of gene in cell</a:t>
            </a:r>
            <a:endParaRPr dirty="0"/>
          </a:p>
        </p:txBody>
      </p:sp>
      <p:sp>
        <p:nvSpPr>
          <p:cNvPr id="24" name="Google Shape;123;p3">
            <a:extLst>
              <a:ext uri="{FF2B5EF4-FFF2-40B4-BE49-F238E27FC236}">
                <a16:creationId xmlns:a16="http://schemas.microsoft.com/office/drawing/2014/main" id="{F03306B6-ABB7-8149-BA1E-C88B679DF740}"/>
              </a:ext>
            </a:extLst>
          </p:cNvPr>
          <p:cNvSpPr/>
          <p:nvPr/>
        </p:nvSpPr>
        <p:spPr>
          <a:xfrm>
            <a:off x="4712793" y="4044325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bam file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reads aligned to a reference genome</a:t>
            </a:r>
            <a:endParaRPr dirty="0"/>
          </a:p>
        </p:txBody>
      </p:sp>
      <p:sp>
        <p:nvSpPr>
          <p:cNvPr id="25" name="Google Shape;124;p3">
            <a:extLst>
              <a:ext uri="{FF2B5EF4-FFF2-40B4-BE49-F238E27FC236}">
                <a16:creationId xmlns:a16="http://schemas.microsoft.com/office/drawing/2014/main" id="{95EBB3BB-85A1-F24B-8657-C8755D5A0B92}"/>
              </a:ext>
            </a:extLst>
          </p:cNvPr>
          <p:cNvSpPr/>
          <p:nvPr/>
        </p:nvSpPr>
        <p:spPr>
          <a:xfrm>
            <a:off x="4712793" y="204017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R1, R2 and I files showing raw reads</a:t>
            </a:r>
            <a:endParaRPr dirty="0"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 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– result of sequencing </a:t>
            </a:r>
            <a:endParaRPr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2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STAR aligner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STAR is a traditional aligner that works by trying to find the longest possible sequence which matches one or more sequences in the reference genome.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3C50B-F11B-834F-9774-3D5324D1BCA3}"/>
              </a:ext>
            </a:extLst>
          </p:cNvPr>
          <p:cNvSpPr/>
          <p:nvPr/>
        </p:nvSpPr>
        <p:spPr>
          <a:xfrm>
            <a:off x="335971" y="2963912"/>
            <a:ext cx="11644747" cy="2719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Advantages: STAR is a splice aware aligner, making it suitable if you are interested in studying alternative splicing.</a:t>
            </a: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Disadvantage: STAR requires a lot of RAM. </a:t>
            </a:r>
            <a:endParaRPr lang="en-US" dirty="0">
              <a:latin typeface="Avenir Book" panose="02000503020000020003" pitchFamily="2" charset="0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marL="342900" lvl="0" indent="-34290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 Book" panose="02000503020000020003" pitchFamily="2" charset="0"/>
                <a:ea typeface="Avenir"/>
                <a:cs typeface="Avenir"/>
                <a:sym typeface="Avenir"/>
              </a:rPr>
              <a:t>An alternative requiring less RAM is HISAT2.</a:t>
            </a:r>
            <a:endParaRPr lang="en-US" dirty="0">
              <a:latin typeface="Avenir Book" panose="02000503020000020003" pitchFamily="2" charset="0"/>
            </a:endParaRPr>
          </a:p>
          <a:p>
            <a:pPr marL="685800" lvl="1" indent="-762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</a:pPr>
            <a:endParaRPr lang="en-US" dirty="0">
              <a:latin typeface="Avenir Book" panose="02000503020000020003" pitchFamily="2" charset="0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296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45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2694714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087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0	chr11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4975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383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chr11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56216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08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chr11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48804241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4154980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33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</a:t>
            </a:r>
            <a:endParaRPr lang="en-US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48804241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255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03503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086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255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56M1248N41M1S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257369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433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56M1248N41M1S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*	0	0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04063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08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	0	0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TCAGCCCTAACCGCTACTGGCTGTGTGCTGCCACAGGCCCCAGCATCAAGATCTGGGATTTAGAGGGAAAGATCATTGTAGATGAACTGAAGCAAGAN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6830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08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TCAGCCCTAACCGCTACTGGCTGTGTGCTGCCACAGGCCCCAGCATCAAGATCTGGGATTTAGAGGGAAAGATCATTGTAGATGAACTGAAGCAAGAN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AGGGGIIIGIIIIIGGIIIIIGIGGIIIIIGGIIIIIIIIIGGIIIIGIGIIIGIGGGGGIIIGGGIIIIIIIIIGGGIGIGIGIIIIIIIIIIIIG#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304696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3;p3">
            <a:extLst>
              <a:ext uri="{FF2B5EF4-FFF2-40B4-BE49-F238E27FC236}">
                <a16:creationId xmlns:a16="http://schemas.microsoft.com/office/drawing/2014/main" id="{B1E82DD8-9BFD-1C43-89E8-3428A6D1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1341974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30926-5974-DE4B-AAF7-A805745DA46B}"/>
              </a:ext>
            </a:extLst>
          </p:cNvPr>
          <p:cNvSpPr/>
          <p:nvPr/>
        </p:nvSpPr>
        <p:spPr>
          <a:xfrm>
            <a:off x="528320" y="1899920"/>
            <a:ext cx="4184473" cy="460984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85EA0E0-5604-6C45-B840-76671F35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333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 err="1">
                <a:latin typeface="Avenir"/>
                <a:ea typeface="Avenir"/>
                <a:cs typeface="Avenir"/>
                <a:sym typeface="Avenir"/>
              </a:rPr>
              <a:t>Phred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quality score</a:t>
            </a: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AGGGGIIIGIIIIIGGIIIIIGIGGIIIIIGGIIIIIIIIIGGIIIIGIGIIIGIGGGGGIIIGGGIIIIIIIIIGGGIGIGIGIIIIIIIIIIIIG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			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87738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57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Phred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quality score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Optional fields (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venir"/>
              </a:rPr>
              <a:t>TAG:TYPE:VALUE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)</a:t>
            </a:r>
            <a:endParaRPr lang="en-US" b="1" dirty="0"/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AGGGGIIIGIIIIIGGIIIIIGIGGIIIIIGGIIIIIIIIIGGIIIIGIGIIIGIGGGGGIIIGGGIIIIIIIIIGGGIGIGIGIIIIIIIIIIIIG#		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NH:i:1	HI:i:1	AS:i:80	nM:i:8	RG:Z:counts:0:1:H35KCBCXY:1	TX:Z:ENSMUST00000020640,+825,97M1S;ENSMUST00000125166,+376,97M1S;ENSMUST00000139959,+1266,97M1S	GX:Z:ENSMUSG00000020372	GN:Z:Rack1	fx:Z:ENSMUSG00000020372	RE:A:E	xf:i:17	CR:Z:CGGGTCACAAGCGAGT	CY:Z:GGGGGIIIIIIIIGIG	CB:Z:CGGGTCACAAGCGAGT-1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674616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Mapping output: bam file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57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 bam file (one per sample) contains lines corresponding to R1+R2: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Read ID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SAM flag (</a:t>
            </a:r>
            <a:r>
              <a:rPr lang="en-US" dirty="0">
                <a:latin typeface="Avenir"/>
                <a:ea typeface="Avenir"/>
                <a:cs typeface="Avenir"/>
                <a:sym typeface="Avenir"/>
                <a:hlinkClick r:id="rId4"/>
              </a:rPr>
              <a:t>https://broadinstitute.github.io/picard/explain-flags.html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quality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CIGAR string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Chromosome of the mate (for real paired-end)</a:t>
            </a:r>
          </a:p>
          <a:p>
            <a:pPr marL="28575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Mapping position of the mate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Fragment length (for real paired-end)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Sequence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Phred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quality score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Optional fields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venir"/>
              </a:rPr>
              <a:t>TAG:TYPE:VALUE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): </a:t>
            </a:r>
            <a:r>
              <a:rPr lang="en-US" b="1" dirty="0">
                <a:solidFill>
                  <a:srgbClr val="00B050"/>
                </a:solidFill>
                <a:latin typeface="Avenir"/>
                <a:ea typeface="Avenir"/>
                <a:cs typeface="Avenir"/>
                <a:sym typeface="Avenir"/>
              </a:rPr>
              <a:t>CELL BARCODE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Google Shape;430;p24">
            <a:extLst>
              <a:ext uri="{FF2B5EF4-FFF2-40B4-BE49-F238E27FC236}">
                <a16:creationId xmlns:a16="http://schemas.microsoft.com/office/drawing/2014/main" id="{D102D4AA-32FA-0546-8CD0-3A29DAFCA73D}"/>
              </a:ext>
            </a:extLst>
          </p:cNvPr>
          <p:cNvSpPr/>
          <p:nvPr/>
        </p:nvSpPr>
        <p:spPr>
          <a:xfrm>
            <a:off x="838200" y="2380641"/>
            <a:ext cx="2881184" cy="11244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F8D041D-B64B-5C40-8A94-688F5083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2770"/>
            <a:ext cx="12192000" cy="169523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marL="9525" indent="-9525">
              <a:lnSpc>
                <a:spcPct val="120000"/>
              </a:lnSpc>
              <a:spcAft>
                <a:spcPts val="400"/>
              </a:spcAft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D00547:905:H35KCBCXY:1:1101:1284:1973	0	chr11	48804241	255	56M1248N41M1S	*	0	0	TCAGCCCTAACCGCTACTGGCTGTGTGCTGCCACAGGCCCCAGCATCAAGATCTGGGATTTAGAGGGAAAGATCATTGTAGATGAACTGAAGCAAGAN	AGGGGIIIGIIIIIGGIIIIIGIGGIIIIIGGIIIIIIIIIGGIIIIGIGIIIGIGGGGGIIIGGGIIIIIIIIIGGGIGIGIGIIIIIIIIIIIIG#			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NH:i:1	HI:i:1	AS:i:80	nM:i:8	RG:Z:counts:0:1:H35KCBCXY:1	TX:Z:ENSMUST00000020640,+825,97M1S;ENSMUST00000125166,+376,97M1S;ENSMUST00000139959,+1266,97M1S	GX:Z:ENSMUSG00000020372	GN:Z:Rack1	fx:Z:ENSMUSG00000020372	RE:A:E	xf:i:17	CR:Z:CGGGTCACAAGCGAGT	CY:Z:GGGGGIIIIIIIIGIG	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CB:Z:CGGGTCACAAGCGAGT-1</a:t>
            </a:r>
            <a:r>
              <a:rPr lang="en-US" sz="12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UR:Z:GTTTTTAGTN	UY:Z:GGIIIIIII#</a:t>
            </a:r>
          </a:p>
        </p:txBody>
      </p:sp>
    </p:spTree>
    <p:extLst>
      <p:ext uri="{BB962C8B-B14F-4D97-AF65-F5344CB8AC3E}">
        <p14:creationId xmlns:p14="http://schemas.microsoft.com/office/powerpoint/2010/main" val="154389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246172"/>
            <a:ext cx="4184473" cy="12635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1;p3">
            <a:extLst>
              <a:ext uri="{FF2B5EF4-FFF2-40B4-BE49-F238E27FC236}">
                <a16:creationId xmlns:a16="http://schemas.microsoft.com/office/drawing/2014/main" id="{5C6870B7-61E0-3C46-91D9-A8A090AEA9BF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8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PCR duplicates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2220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PCR amplifications is an issue for both bulk and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During the PCR amplification process, some transcripts become over represented in the final library compared to their true abundance.</a:t>
            </a:r>
            <a:endParaRPr lang="en-US" dirty="0"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  <a:p>
            <a:pPr marL="285750" lvl="0" indent="-285750">
              <a:lnSpc>
                <a:spcPct val="90000"/>
              </a:lnSpc>
              <a:buClr>
                <a:schemeClr val="dk1"/>
              </a:buClr>
              <a:buSzPts val="2400"/>
              <a:buFontTx/>
              <a:buChar char="-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The problem worsened when a high number of PCR cycles are used to generate the sequencing library, for example in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due to the low amount of starting material.</a:t>
            </a:r>
            <a:endParaRPr lang="en-US" dirty="0"/>
          </a:p>
          <a:p>
            <a:pPr marL="228600" lvl="0" indent="-76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endParaRPr lang="en-US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430;p24">
            <a:extLst>
              <a:ext uri="{FF2B5EF4-FFF2-40B4-BE49-F238E27FC236}">
                <a16:creationId xmlns:a16="http://schemas.microsoft.com/office/drawing/2014/main" id="{3D990F36-1926-C241-AE5F-F33C6C97C184}"/>
              </a:ext>
            </a:extLst>
          </p:cNvPr>
          <p:cNvSpPr/>
          <p:nvPr/>
        </p:nvSpPr>
        <p:spPr>
          <a:xfrm>
            <a:off x="6823364" y="3429000"/>
            <a:ext cx="3442854" cy="15195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26;p32">
            <a:extLst>
              <a:ext uri="{FF2B5EF4-FFF2-40B4-BE49-F238E27FC236}">
                <a16:creationId xmlns:a16="http://schemas.microsoft.com/office/drawing/2014/main" id="{59161230-7A65-8C45-9D35-FA352EC321B2}"/>
              </a:ext>
            </a:extLst>
          </p:cNvPr>
          <p:cNvSpPr/>
          <p:nvPr/>
        </p:nvSpPr>
        <p:spPr>
          <a:xfrm>
            <a:off x="1604977" y="3799989"/>
            <a:ext cx="8107433" cy="13518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07614-C9AC-1B43-A383-B0E49F5E68D8}"/>
              </a:ext>
            </a:extLst>
          </p:cNvPr>
          <p:cNvSpPr/>
          <p:nvPr/>
        </p:nvSpPr>
        <p:spPr>
          <a:xfrm>
            <a:off x="4634346" y="3688076"/>
            <a:ext cx="1263736" cy="14637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UMIs enable sequencing reads to be assigned to </a:t>
            </a:r>
            <a:r>
              <a:rPr lang="en-US" b="1" u="sng" dirty="0">
                <a:latin typeface="Avenir"/>
                <a:ea typeface="Avenir"/>
                <a:cs typeface="Avenir"/>
                <a:sym typeface="Avenir"/>
              </a:rPr>
              <a:t>individual transcript molecules</a:t>
            </a: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and then the removal of amplification noise and biases from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scRNAseq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data.</a:t>
            </a:r>
            <a:endParaRPr lang="en-US" dirty="0"/>
          </a:p>
        </p:txBody>
      </p:sp>
      <p:grpSp>
        <p:nvGrpSpPr>
          <p:cNvPr id="20" name="Google Shape;539;p34">
            <a:extLst>
              <a:ext uri="{FF2B5EF4-FFF2-40B4-BE49-F238E27FC236}">
                <a16:creationId xmlns:a16="http://schemas.microsoft.com/office/drawing/2014/main" id="{9CD3C130-28A4-8947-9194-471531CD2536}"/>
              </a:ext>
            </a:extLst>
          </p:cNvPr>
          <p:cNvGrpSpPr/>
          <p:nvPr/>
        </p:nvGrpSpPr>
        <p:grpSpPr>
          <a:xfrm>
            <a:off x="2825511" y="2104054"/>
            <a:ext cx="4959831" cy="4091455"/>
            <a:chOff x="0" y="0"/>
            <a:chExt cx="6279675" cy="5180215"/>
          </a:xfrm>
        </p:grpSpPr>
        <p:pic>
          <p:nvPicPr>
            <p:cNvPr id="21" name="Google Shape;540;p34" descr="Image">
              <a:extLst>
                <a:ext uri="{FF2B5EF4-FFF2-40B4-BE49-F238E27FC236}">
                  <a16:creationId xmlns:a16="http://schemas.microsoft.com/office/drawing/2014/main" id="{4B01D03E-45F7-D24F-B27E-14AB8A5F8BF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709684" cy="518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541;p34">
              <a:extLst>
                <a:ext uri="{FF2B5EF4-FFF2-40B4-BE49-F238E27FC236}">
                  <a16:creationId xmlns:a16="http://schemas.microsoft.com/office/drawing/2014/main" id="{F3938DCA-6F37-A54A-826E-5C1C6757BD06}"/>
                </a:ext>
              </a:extLst>
            </p:cNvPr>
            <p:cNvSpPr/>
            <p:nvPr/>
          </p:nvSpPr>
          <p:spPr>
            <a:xfrm>
              <a:off x="4208515" y="1724627"/>
              <a:ext cx="2071160" cy="995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543;p34" descr="Image">
            <a:extLst>
              <a:ext uri="{FF2B5EF4-FFF2-40B4-BE49-F238E27FC236}">
                <a16:creationId xmlns:a16="http://schemas.microsoft.com/office/drawing/2014/main" id="{4818FB77-5734-4149-B921-8AE73A526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220" r="2446"/>
          <a:stretch/>
        </p:blipFill>
        <p:spPr>
          <a:xfrm>
            <a:off x="2721360" y="3046505"/>
            <a:ext cx="4174361" cy="3593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544;p34">
            <a:extLst>
              <a:ext uri="{FF2B5EF4-FFF2-40B4-BE49-F238E27FC236}">
                <a16:creationId xmlns:a16="http://schemas.microsoft.com/office/drawing/2014/main" id="{F679E374-FF0A-064A-BBAC-6F5F3B49F3A4}"/>
              </a:ext>
            </a:extLst>
          </p:cNvPr>
          <p:cNvGrpSpPr/>
          <p:nvPr/>
        </p:nvGrpSpPr>
        <p:grpSpPr>
          <a:xfrm>
            <a:off x="6841117" y="4330907"/>
            <a:ext cx="2174295" cy="1433656"/>
            <a:chOff x="223016" y="-268090"/>
            <a:chExt cx="2752889" cy="1815158"/>
          </a:xfrm>
        </p:grpSpPr>
        <p:sp>
          <p:nvSpPr>
            <p:cNvPr id="25" name="Google Shape;545;p34">
              <a:extLst>
                <a:ext uri="{FF2B5EF4-FFF2-40B4-BE49-F238E27FC236}">
                  <a16:creationId xmlns:a16="http://schemas.microsoft.com/office/drawing/2014/main" id="{74B75875-F751-C34A-A713-70E949507713}"/>
                </a:ext>
              </a:extLst>
            </p:cNvPr>
            <p:cNvSpPr txBox="1"/>
            <p:nvPr/>
          </p:nvSpPr>
          <p:spPr>
            <a:xfrm>
              <a:off x="672396" y="-268090"/>
              <a:ext cx="2200916" cy="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1 molecule</a:t>
              </a:r>
              <a:endParaRPr dirty="0"/>
            </a:p>
          </p:txBody>
        </p:sp>
        <p:sp>
          <p:nvSpPr>
            <p:cNvPr id="26" name="Google Shape;546;p34">
              <a:extLst>
                <a:ext uri="{FF2B5EF4-FFF2-40B4-BE49-F238E27FC236}">
                  <a16:creationId xmlns:a16="http://schemas.microsoft.com/office/drawing/2014/main" id="{1AD63A2E-979A-664A-A0A1-6C9FA94559BA}"/>
                </a:ext>
              </a:extLst>
            </p:cNvPr>
            <p:cNvSpPr txBox="1"/>
            <p:nvPr/>
          </p:nvSpPr>
          <p:spPr>
            <a:xfrm>
              <a:off x="672395" y="1001443"/>
              <a:ext cx="2303510" cy="369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585F54"/>
                  </a:solidFill>
                  <a:latin typeface="Avenir"/>
                  <a:ea typeface="Avenir"/>
                  <a:cs typeface="Avenir"/>
                  <a:sym typeface="Avenir"/>
                </a:rPr>
                <a:t>2 reads, 2 molecules</a:t>
              </a:r>
              <a:endParaRPr dirty="0"/>
            </a:p>
          </p:txBody>
        </p:sp>
        <p:cxnSp>
          <p:nvCxnSpPr>
            <p:cNvPr id="27" name="Google Shape;547;p34">
              <a:extLst>
                <a:ext uri="{FF2B5EF4-FFF2-40B4-BE49-F238E27FC236}">
                  <a16:creationId xmlns:a16="http://schemas.microsoft.com/office/drawing/2014/main" id="{8AE1B803-BAA9-2C4B-8796-F5822D1A39BD}"/>
                </a:ext>
              </a:extLst>
            </p:cNvPr>
            <p:cNvCxnSpPr/>
            <p:nvPr/>
          </p:nvCxnSpPr>
          <p:spPr>
            <a:xfrm>
              <a:off x="248412" y="204468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28" name="Google Shape;548;p34">
              <a:extLst>
                <a:ext uri="{FF2B5EF4-FFF2-40B4-BE49-F238E27FC236}">
                  <a16:creationId xmlns:a16="http://schemas.microsoft.com/office/drawing/2014/main" id="{72820ADC-7410-B542-94DE-071F6B8F445C}"/>
                </a:ext>
              </a:extLst>
            </p:cNvPr>
            <p:cNvCxnSpPr/>
            <p:nvPr/>
          </p:nvCxnSpPr>
          <p:spPr>
            <a:xfrm>
              <a:off x="223016" y="1547066"/>
              <a:ext cx="322111" cy="2"/>
            </a:xfrm>
            <a:prstGeom prst="straightConnector1">
              <a:avLst/>
            </a:prstGeom>
            <a:noFill/>
            <a:ln w="25400" cap="flat" cmpd="sng">
              <a:solidFill>
                <a:srgbClr val="585F5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9" name="Google Shape;550;p34">
            <a:extLst>
              <a:ext uri="{FF2B5EF4-FFF2-40B4-BE49-F238E27FC236}">
                <a16:creationId xmlns:a16="http://schemas.microsoft.com/office/drawing/2014/main" id="{6A97FBE2-BA80-0747-A877-B2F0670E40D3}"/>
              </a:ext>
            </a:extLst>
          </p:cNvPr>
          <p:cNvSpPr txBox="1"/>
          <p:nvPr/>
        </p:nvSpPr>
        <p:spPr>
          <a:xfrm>
            <a:off x="5509701" y="4566321"/>
            <a:ext cx="586299" cy="138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AGATGGGG</a:t>
            </a:r>
            <a:endParaRPr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Google Shape;551;p34">
            <a:extLst>
              <a:ext uri="{FF2B5EF4-FFF2-40B4-BE49-F238E27FC236}">
                <a16:creationId xmlns:a16="http://schemas.microsoft.com/office/drawing/2014/main" id="{A769108E-5D56-2D40-B8C1-C35C80CE16FC}"/>
              </a:ext>
            </a:extLst>
          </p:cNvPr>
          <p:cNvSpPr/>
          <p:nvPr/>
        </p:nvSpPr>
        <p:spPr>
          <a:xfrm>
            <a:off x="5770492" y="2505656"/>
            <a:ext cx="1588208" cy="2041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(98-bp sequenced)</a:t>
            </a:r>
            <a:endParaRPr sz="1000" dirty="0"/>
          </a:p>
        </p:txBody>
      </p:sp>
      <p:sp>
        <p:nvSpPr>
          <p:cNvPr id="17" name="Google Shape;550;p34">
            <a:extLst>
              <a:ext uri="{FF2B5EF4-FFF2-40B4-BE49-F238E27FC236}">
                <a16:creationId xmlns:a16="http://schemas.microsoft.com/office/drawing/2014/main" id="{4D19A001-4C84-134C-83CB-A4840FE4EEA1}"/>
              </a:ext>
            </a:extLst>
          </p:cNvPr>
          <p:cNvSpPr txBox="1"/>
          <p:nvPr/>
        </p:nvSpPr>
        <p:spPr>
          <a:xfrm>
            <a:off x="5505953" y="5628620"/>
            <a:ext cx="590047" cy="138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25" tIns="0" rIns="18275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TCCAGTCG</a:t>
            </a:r>
            <a:endParaRPr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B6865B-099D-B348-A900-E959CB8C94A3}"/>
              </a:ext>
            </a:extLst>
          </p:cNvPr>
          <p:cNvSpPr/>
          <p:nvPr/>
        </p:nvSpPr>
        <p:spPr>
          <a:xfrm>
            <a:off x="5505953" y="4566321"/>
            <a:ext cx="590047" cy="2982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3B28C9-8448-D949-8F36-CEDD265F46BC}"/>
              </a:ext>
            </a:extLst>
          </p:cNvPr>
          <p:cNvSpPr/>
          <p:nvPr/>
        </p:nvSpPr>
        <p:spPr>
          <a:xfrm>
            <a:off x="5505953" y="5627025"/>
            <a:ext cx="590047" cy="2982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168E9F-1453-0048-BA74-741015AC81BD}"/>
              </a:ext>
            </a:extLst>
          </p:cNvPr>
          <p:cNvSpPr/>
          <p:nvPr/>
        </p:nvSpPr>
        <p:spPr>
          <a:xfrm>
            <a:off x="4125209" y="4566321"/>
            <a:ext cx="590047" cy="2982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7F9AC2-D6B9-9748-9DC0-9A46559977BB}"/>
              </a:ext>
            </a:extLst>
          </p:cNvPr>
          <p:cNvSpPr/>
          <p:nvPr/>
        </p:nvSpPr>
        <p:spPr>
          <a:xfrm>
            <a:off x="4125209" y="5627025"/>
            <a:ext cx="590047" cy="2982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741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Solution: using UMIs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9E1F6-2CC9-AC4C-987D-9DED0D8D560C}"/>
              </a:ext>
            </a:extLst>
          </p:cNvPr>
          <p:cNvSpPr/>
          <p:nvPr/>
        </p:nvSpPr>
        <p:spPr>
          <a:xfrm>
            <a:off x="335971" y="1155894"/>
            <a:ext cx="1164474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“Error-correcting” almost-correct UMIs:</a:t>
            </a:r>
            <a:endParaRPr lang="en-US" b="1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>
              <a:latin typeface="Avenir"/>
              <a:sym typeface="Avenir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UMI that is 1-Hamming-distance away from another UMI (with more reads) for the same cell barcode and gene is corrected to the UMI with more reads. </a:t>
            </a:r>
            <a:endParaRPr lang="en-US" dirty="0"/>
          </a:p>
          <a:p>
            <a:pPr lvl="0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5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5983536"/>
            <a:ext cx="4184473" cy="52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1;p3">
            <a:extLst>
              <a:ext uri="{FF2B5EF4-FFF2-40B4-BE49-F238E27FC236}">
                <a16:creationId xmlns:a16="http://schemas.microsoft.com/office/drawing/2014/main" id="{FEE1287B-BAA2-4D45-ABE4-864F8D18F7FD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2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 with IGV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35;p40">
            <a:extLst>
              <a:ext uri="{FF2B5EF4-FFF2-40B4-BE49-F238E27FC236}">
                <a16:creationId xmlns:a16="http://schemas.microsoft.com/office/drawing/2014/main" id="{FCB5CACD-B2AC-7048-AEAF-77027D509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5963" y="1981979"/>
            <a:ext cx="8356060" cy="45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CAEA3CF2-5394-0C43-B743-FF88624C0641}"/>
              </a:ext>
            </a:extLst>
          </p:cNvPr>
          <p:cNvSpPr txBox="1"/>
          <p:nvPr/>
        </p:nvSpPr>
        <p:spPr>
          <a:xfrm>
            <a:off x="1951464" y="1275758"/>
            <a:ext cx="54756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 mutation, splice junction, …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181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712793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196534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712793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196534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712793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196534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712793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196534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712793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196534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712793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Manual, IGV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196534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4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E467E05B-558F-574F-9658-B64E65E0030E}"/>
              </a:ext>
            </a:extLst>
          </p:cNvPr>
          <p:cNvSpPr txBox="1"/>
          <p:nvPr/>
        </p:nvSpPr>
        <p:spPr>
          <a:xfrm>
            <a:off x="92269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files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2EDDC-0E15-5E4C-8071-C4F4784077CC}"/>
              </a:ext>
            </a:extLst>
          </p:cNvPr>
          <p:cNvSpPr/>
          <p:nvPr/>
        </p:nvSpPr>
        <p:spPr>
          <a:xfrm>
            <a:off x="536299" y="1385054"/>
            <a:ext cx="86549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r>
              <a:rPr lang="en-GB" dirty="0" err="1">
                <a:solidFill>
                  <a:srgbClr val="4D5156"/>
                </a:solidFill>
                <a:latin typeface="arial" panose="020B0604020202020204" pitchFamily="34" charset="0"/>
              </a:rPr>
              <a:t>bcl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: 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b="1" dirty="0">
                <a:solidFill>
                  <a:srgbClr val="4D5156"/>
                </a:solidFill>
                <a:latin typeface="arial" panose="020B0604020202020204" pitchFamily="34" charset="0"/>
              </a:rPr>
              <a:t>Raw data 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output of a sequencing run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Binary, non-human-readable file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Contains the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base calling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and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quality score</a:t>
            </a:r>
            <a:r>
              <a:rPr lang="en-GB" dirty="0">
                <a:solidFill>
                  <a:srgbClr val="4D5156"/>
                </a:solidFill>
                <a:latin typeface="arial" panose="020B0604020202020204" pitchFamily="34" charset="0"/>
              </a:rPr>
              <a:t> </a:t>
            </a:r>
            <a:r>
              <a:rPr lang="en-GB" b="1" u="sng" dirty="0">
                <a:solidFill>
                  <a:srgbClr val="4D5156"/>
                </a:solidFill>
                <a:latin typeface="arial" panose="020B0604020202020204" pitchFamily="34" charset="0"/>
              </a:rPr>
              <a:t>per cluster per sequencing lane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D7FD83-FD27-F449-B086-40728DEA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65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91;p44">
            <a:extLst>
              <a:ext uri="{FF2B5EF4-FFF2-40B4-BE49-F238E27FC236}">
                <a16:creationId xmlns:a16="http://schemas.microsoft.com/office/drawing/2014/main" id="{A047E372-20D9-ED49-B070-A1D4A452B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094" y="924644"/>
            <a:ext cx="5253107" cy="584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5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reads are considered for UMI counting by Cell Ranger?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8697951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reads with a valid UMI and a valid 10x barcode. 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bases with base quality &lt; 10.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Read maps to exactly one gene.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Overlaps an exon by at least 50% in a way consistent with annotated splice junctions and strand annotation.</a:t>
            </a:r>
            <a:endParaRPr lang="en-US" sz="2400" dirty="0"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reads that map to the same UMI will only count once.</a:t>
            </a:r>
            <a:endParaRPr lang="en-US" sz="2400" dirty="0"/>
          </a:p>
          <a:p>
            <a:pPr lvl="0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37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Count matrix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747131" y="1298060"/>
            <a:ext cx="8697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is a count matrix?</a:t>
            </a:r>
          </a:p>
        </p:txBody>
      </p:sp>
      <p:sp>
        <p:nvSpPr>
          <p:cNvPr id="6" name="Google Shape;636;p40">
            <a:extLst>
              <a:ext uri="{FF2B5EF4-FFF2-40B4-BE49-F238E27FC236}">
                <a16:creationId xmlns:a16="http://schemas.microsoft.com/office/drawing/2014/main" id="{8281E4C7-F98D-3645-91B2-DC88EAF97165}"/>
              </a:ext>
            </a:extLst>
          </p:cNvPr>
          <p:cNvSpPr txBox="1"/>
          <p:nvPr/>
        </p:nvSpPr>
        <p:spPr>
          <a:xfrm>
            <a:off x="747130" y="2344314"/>
            <a:ext cx="1057499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Thousands of rows: each row is a </a:t>
            </a:r>
            <a:r>
              <a:rPr lang="en-US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feature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(e.g. for 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scRNAseq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gene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342900" lvl="0" indent="-342900">
              <a:buFontTx/>
              <a:buChar char="-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Hundreds/thousands of columns: each column is a </a:t>
            </a:r>
            <a:r>
              <a:rPr lang="en-US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</a:t>
            </a: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buFontTx/>
              <a:buChar char="-"/>
            </a:pP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Typically stored in compressed “Sparse” formats (e.g. h5, 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mex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207072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1" y="1106991"/>
            <a:ext cx="86979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summary 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</a:t>
            </a:r>
          </a:p>
        </p:txBody>
      </p:sp>
      <p:pic>
        <p:nvPicPr>
          <p:cNvPr id="7" name="Google Shape;705;p46">
            <a:extLst>
              <a:ext uri="{FF2B5EF4-FFF2-40B4-BE49-F238E27FC236}">
                <a16:creationId xmlns:a16="http://schemas.microsoft.com/office/drawing/2014/main" id="{97535948-18A9-BE44-B519-6530FF97E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492" y="947441"/>
            <a:ext cx="7231288" cy="558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14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Cellranger</a:t>
            </a:r>
            <a:r>
              <a:rPr lang="en-US" dirty="0">
                <a:solidFill>
                  <a:srgbClr val="C00000"/>
                </a:solidFill>
              </a:rPr>
              <a:t> count pipeline</a:t>
            </a:r>
            <a:endParaRPr 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10906A-6DD8-6E4D-94E2-E5D16788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6;p40">
            <a:extLst>
              <a:ext uri="{FF2B5EF4-FFF2-40B4-BE49-F238E27FC236}">
                <a16:creationId xmlns:a16="http://schemas.microsoft.com/office/drawing/2014/main" id="{2B771AB9-0A0F-E448-A77B-2C9BE6368009}"/>
              </a:ext>
            </a:extLst>
          </p:cNvPr>
          <p:cNvSpPr txBox="1"/>
          <p:nvPr/>
        </p:nvSpPr>
        <p:spPr>
          <a:xfrm>
            <a:off x="379142" y="1106990"/>
            <a:ext cx="326730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summary 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r>
              <a:rPr lang="en-US" sz="24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 cell barcodes have many UMIs, but most do not.</a:t>
            </a:r>
          </a:p>
          <a:p>
            <a:pPr lvl="0"/>
            <a:endParaRPr lang="en-US" sz="24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Google Shape;712;p47">
            <a:extLst>
              <a:ext uri="{FF2B5EF4-FFF2-40B4-BE49-F238E27FC236}">
                <a16:creationId xmlns:a16="http://schemas.microsoft.com/office/drawing/2014/main" id="{7D438C36-3610-0D47-9136-2BD3306FB3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638" t="2996" r="2600" b="52902"/>
          <a:stretch/>
        </p:blipFill>
        <p:spPr>
          <a:xfrm>
            <a:off x="4123043" y="1964634"/>
            <a:ext cx="5830957" cy="43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42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478606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478606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478606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994865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4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5;p3">
            <a:extLst>
              <a:ext uri="{FF2B5EF4-FFF2-40B4-BE49-F238E27FC236}">
                <a16:creationId xmlns:a16="http://schemas.microsoft.com/office/drawing/2014/main" id="{ED04473E-1ED7-0E41-ADA1-371A91D7F4B2}"/>
              </a:ext>
            </a:extLst>
          </p:cNvPr>
          <p:cNvSpPr/>
          <p:nvPr/>
        </p:nvSpPr>
        <p:spPr>
          <a:xfrm>
            <a:off x="4994865" y="20134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</a:t>
            </a:r>
            <a:endParaRPr lang="en-US" dirty="0"/>
          </a:p>
        </p:txBody>
      </p:sp>
      <p:sp>
        <p:nvSpPr>
          <p:cNvPr id="34" name="Google Shape;121;p3">
            <a:extLst>
              <a:ext uri="{FF2B5EF4-FFF2-40B4-BE49-F238E27FC236}">
                <a16:creationId xmlns:a16="http://schemas.microsoft.com/office/drawing/2014/main" id="{89FB9E5E-89ED-264E-BCB3-6457A5EBDBC0}"/>
              </a:ext>
            </a:extLst>
          </p:cNvPr>
          <p:cNvSpPr txBox="1"/>
          <p:nvPr/>
        </p:nvSpPr>
        <p:spPr>
          <a:xfrm>
            <a:off x="1478606" y="2025855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</a:t>
            </a:r>
            <a:r>
              <a:rPr lang="en-US" sz="18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files</a:t>
            </a:r>
            <a:endParaRPr dirty="0"/>
          </a:p>
        </p:txBody>
      </p:sp>
      <p:pic>
        <p:nvPicPr>
          <p:cNvPr id="37" name="Google Shape;152;p4">
            <a:extLst>
              <a:ext uri="{FF2B5EF4-FFF2-40B4-BE49-F238E27FC236}">
                <a16:creationId xmlns:a16="http://schemas.microsoft.com/office/drawing/2014/main" id="{C03A5925-513F-BF48-9024-0CED5C0E8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054069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5;p3">
            <a:extLst>
              <a:ext uri="{FF2B5EF4-FFF2-40B4-BE49-F238E27FC236}">
                <a16:creationId xmlns:a16="http://schemas.microsoft.com/office/drawing/2014/main" id="{C6C4A7A7-15E1-4D47-B53F-CA7A1EFFEFFA}"/>
              </a:ext>
            </a:extLst>
          </p:cNvPr>
          <p:cNvSpPr/>
          <p:nvPr/>
        </p:nvSpPr>
        <p:spPr>
          <a:xfrm>
            <a:off x="4994865" y="2668064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fastqc</a:t>
            </a:r>
            <a:endParaRPr lang="en-US" dirty="0"/>
          </a:p>
        </p:txBody>
      </p:sp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E5EFDE0-785E-4F4D-93DE-ABE5ADD6A89D}"/>
              </a:ext>
            </a:extLst>
          </p:cNvPr>
          <p:cNvSpPr txBox="1"/>
          <p:nvPr/>
        </p:nvSpPr>
        <p:spPr>
          <a:xfrm>
            <a:off x="1478606" y="2670091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 lang="en-US" dirty="0"/>
          </a:p>
        </p:txBody>
      </p:sp>
      <p:pic>
        <p:nvPicPr>
          <p:cNvPr id="39" name="Google Shape;152;p4">
            <a:extLst>
              <a:ext uri="{FF2B5EF4-FFF2-40B4-BE49-F238E27FC236}">
                <a16:creationId xmlns:a16="http://schemas.microsoft.com/office/drawing/2014/main" id="{12DAE12C-C087-A04C-9DF5-49A2001DC5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2708697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5;p3">
            <a:extLst>
              <a:ext uri="{FF2B5EF4-FFF2-40B4-BE49-F238E27FC236}">
                <a16:creationId xmlns:a16="http://schemas.microsoft.com/office/drawing/2014/main" id="{E70031EF-16F9-E841-BB3E-A648AF21821D}"/>
              </a:ext>
            </a:extLst>
          </p:cNvPr>
          <p:cNvSpPr/>
          <p:nvPr/>
        </p:nvSpPr>
        <p:spPr>
          <a:xfrm>
            <a:off x="4994865" y="329151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</a:t>
            </a:r>
            <a:r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aligners</a:t>
            </a:r>
            <a:endParaRPr lang="en-US" dirty="0"/>
          </a:p>
        </p:txBody>
      </p:sp>
      <p:sp>
        <p:nvSpPr>
          <p:cNvPr id="40" name="Google Shape;121;p3">
            <a:extLst>
              <a:ext uri="{FF2B5EF4-FFF2-40B4-BE49-F238E27FC236}">
                <a16:creationId xmlns:a16="http://schemas.microsoft.com/office/drawing/2014/main" id="{C7B46AFA-7EEB-F04F-8A7C-7F5A113AD3A0}"/>
              </a:ext>
            </a:extLst>
          </p:cNvPr>
          <p:cNvSpPr txBox="1"/>
          <p:nvPr/>
        </p:nvSpPr>
        <p:spPr>
          <a:xfrm>
            <a:off x="1478606" y="32935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 lang="en-US" dirty="0"/>
          </a:p>
        </p:txBody>
      </p:sp>
      <p:pic>
        <p:nvPicPr>
          <p:cNvPr id="41" name="Google Shape;152;p4">
            <a:extLst>
              <a:ext uri="{FF2B5EF4-FFF2-40B4-BE49-F238E27FC236}">
                <a16:creationId xmlns:a16="http://schemas.microsoft.com/office/drawing/2014/main" id="{10DD4694-FD3F-BA47-902F-DE89BB0E96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33215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25;p3">
            <a:extLst>
              <a:ext uri="{FF2B5EF4-FFF2-40B4-BE49-F238E27FC236}">
                <a16:creationId xmlns:a16="http://schemas.microsoft.com/office/drawing/2014/main" id="{79DEF056-2C1E-6845-BB98-D68E390EA2BD}"/>
              </a:ext>
            </a:extLst>
          </p:cNvPr>
          <p:cNvSpPr/>
          <p:nvPr/>
        </p:nvSpPr>
        <p:spPr>
          <a:xfrm>
            <a:off x="4994865" y="3956537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/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Kallisto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/ Bowtie / ...</a:t>
            </a:r>
            <a:endParaRPr lang="en-US" dirty="0"/>
          </a:p>
        </p:txBody>
      </p:sp>
      <p:sp>
        <p:nvSpPr>
          <p:cNvPr id="32" name="Google Shape;121;p3">
            <a:extLst>
              <a:ext uri="{FF2B5EF4-FFF2-40B4-BE49-F238E27FC236}">
                <a16:creationId xmlns:a16="http://schemas.microsoft.com/office/drawing/2014/main" id="{C46B6643-69D1-E947-8F81-ECA81CEA56CB}"/>
              </a:ext>
            </a:extLst>
          </p:cNvPr>
          <p:cNvSpPr txBox="1"/>
          <p:nvPr/>
        </p:nvSpPr>
        <p:spPr>
          <a:xfrm>
            <a:off x="1478606" y="3958564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</a:t>
            </a:r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BAM</a:t>
            </a:r>
            <a:endParaRPr lang="en-US" dirty="0"/>
          </a:p>
        </p:txBody>
      </p:sp>
      <p:pic>
        <p:nvPicPr>
          <p:cNvPr id="42" name="Google Shape;152;p4">
            <a:extLst>
              <a:ext uri="{FF2B5EF4-FFF2-40B4-BE49-F238E27FC236}">
                <a16:creationId xmlns:a16="http://schemas.microsoft.com/office/drawing/2014/main" id="{47A35595-9B41-8941-A1FD-DB260BAFA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3997170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3">
            <a:extLst>
              <a:ext uri="{FF2B5EF4-FFF2-40B4-BE49-F238E27FC236}">
                <a16:creationId xmlns:a16="http://schemas.microsoft.com/office/drawing/2014/main" id="{8584785F-CD7A-394E-AD28-8E56FF4045CD}"/>
              </a:ext>
            </a:extLst>
          </p:cNvPr>
          <p:cNvSpPr/>
          <p:nvPr/>
        </p:nvSpPr>
        <p:spPr>
          <a:xfrm>
            <a:off x="4994865" y="46144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Automatic in most aligners</a:t>
            </a:r>
            <a:endParaRPr lang="en-US" dirty="0"/>
          </a:p>
        </p:txBody>
      </p:sp>
      <p:sp>
        <p:nvSpPr>
          <p:cNvPr id="43" name="Google Shape;121;p3">
            <a:extLst>
              <a:ext uri="{FF2B5EF4-FFF2-40B4-BE49-F238E27FC236}">
                <a16:creationId xmlns:a16="http://schemas.microsoft.com/office/drawing/2014/main" id="{2C6A8468-8C6F-0544-84F5-ABA294E5E424}"/>
              </a:ext>
            </a:extLst>
          </p:cNvPr>
          <p:cNvSpPr txBox="1"/>
          <p:nvPr/>
        </p:nvSpPr>
        <p:spPr>
          <a:xfrm>
            <a:off x="1478606" y="46164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 lang="en-US" dirty="0"/>
          </a:p>
        </p:txBody>
      </p:sp>
      <p:pic>
        <p:nvPicPr>
          <p:cNvPr id="44" name="Google Shape;152;p4">
            <a:extLst>
              <a:ext uri="{FF2B5EF4-FFF2-40B4-BE49-F238E27FC236}">
                <a16:creationId xmlns:a16="http://schemas.microsoft.com/office/drawing/2014/main" id="{9D2FADB3-C3A8-C045-89CF-A316C0171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4655092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;p3">
            <a:extLst>
              <a:ext uri="{FF2B5EF4-FFF2-40B4-BE49-F238E27FC236}">
                <a16:creationId xmlns:a16="http://schemas.microsoft.com/office/drawing/2014/main" id="{F0C84F73-475B-B14A-9CAC-81A408B61A61}"/>
              </a:ext>
            </a:extLst>
          </p:cNvPr>
          <p:cNvSpPr/>
          <p:nvPr/>
        </p:nvSpPr>
        <p:spPr>
          <a:xfrm>
            <a:off x="4994865" y="527238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Manual, IGV</a:t>
            </a:r>
            <a:endParaRPr lang="en-US" dirty="0"/>
          </a:p>
        </p:txBody>
      </p:sp>
      <p:sp>
        <p:nvSpPr>
          <p:cNvPr id="46" name="Google Shape;121;p3">
            <a:extLst>
              <a:ext uri="{FF2B5EF4-FFF2-40B4-BE49-F238E27FC236}">
                <a16:creationId xmlns:a16="http://schemas.microsoft.com/office/drawing/2014/main" id="{A0C68815-8BE8-C848-8FE5-ED416A6432C0}"/>
              </a:ext>
            </a:extLst>
          </p:cNvPr>
          <p:cNvSpPr txBox="1"/>
          <p:nvPr/>
        </p:nvSpPr>
        <p:spPr>
          <a:xfrm>
            <a:off x="1478606" y="5274408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 lang="en-US" dirty="0"/>
          </a:p>
        </p:txBody>
      </p:sp>
      <p:pic>
        <p:nvPicPr>
          <p:cNvPr id="47" name="Google Shape;152;p4">
            <a:extLst>
              <a:ext uri="{FF2B5EF4-FFF2-40B4-BE49-F238E27FC236}">
                <a16:creationId xmlns:a16="http://schemas.microsoft.com/office/drawing/2014/main" id="{3398A7FF-12BE-3041-BC67-4B926364E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5313014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;p3">
            <a:extLst>
              <a:ext uri="{FF2B5EF4-FFF2-40B4-BE49-F238E27FC236}">
                <a16:creationId xmlns:a16="http://schemas.microsoft.com/office/drawing/2014/main" id="{12F7717A-D53F-8245-9810-81CE31A871A8}"/>
              </a:ext>
            </a:extLst>
          </p:cNvPr>
          <p:cNvSpPr txBox="1"/>
          <p:nvPr/>
        </p:nvSpPr>
        <p:spPr>
          <a:xfrm>
            <a:off x="247360" y="3291519"/>
            <a:ext cx="461635" cy="308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vert="vert270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sp>
        <p:nvSpPr>
          <p:cNvPr id="36" name="Google Shape;121;p3">
            <a:extLst>
              <a:ext uri="{FF2B5EF4-FFF2-40B4-BE49-F238E27FC236}">
                <a16:creationId xmlns:a16="http://schemas.microsoft.com/office/drawing/2014/main" id="{32729AFE-681D-5B41-816E-6D444E891ABA}"/>
              </a:ext>
            </a:extLst>
          </p:cNvPr>
          <p:cNvSpPr txBox="1"/>
          <p:nvPr/>
        </p:nvSpPr>
        <p:spPr>
          <a:xfrm>
            <a:off x="1478606" y="598808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venir"/>
                <a:sym typeface="Avenir"/>
              </a:rPr>
              <a:t>Count matrix</a:t>
            </a:r>
            <a:endParaRPr lang="en-US" dirty="0"/>
          </a:p>
        </p:txBody>
      </p:sp>
      <p:sp>
        <p:nvSpPr>
          <p:cNvPr id="49" name="Google Shape;125;p3">
            <a:extLst>
              <a:ext uri="{FF2B5EF4-FFF2-40B4-BE49-F238E27FC236}">
                <a16:creationId xmlns:a16="http://schemas.microsoft.com/office/drawing/2014/main" id="{7D62C793-858A-C542-96BB-5E89C95BE46E}"/>
              </a:ext>
            </a:extLst>
          </p:cNvPr>
          <p:cNvSpPr/>
          <p:nvPr/>
        </p:nvSpPr>
        <p:spPr>
          <a:xfrm>
            <a:off x="4994865" y="5986059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Cellranger</a:t>
            </a:r>
            <a:endParaRPr lang="en-US" dirty="0"/>
          </a:p>
        </p:txBody>
      </p:sp>
      <p:pic>
        <p:nvPicPr>
          <p:cNvPr id="50" name="Google Shape;152;p4">
            <a:extLst>
              <a:ext uri="{FF2B5EF4-FFF2-40B4-BE49-F238E27FC236}">
                <a16:creationId xmlns:a16="http://schemas.microsoft.com/office/drawing/2014/main" id="{ADD3E71B-4353-B049-A7FE-573107D441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693453" y="6004389"/>
            <a:ext cx="739821" cy="35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01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14;p3">
            <a:extLst>
              <a:ext uri="{FF2B5EF4-FFF2-40B4-BE49-F238E27FC236}">
                <a16:creationId xmlns:a16="http://schemas.microsoft.com/office/drawing/2014/main" id="{54558573-7013-444D-89DA-E6F35FBC2445}"/>
              </a:ext>
            </a:extLst>
          </p:cNvPr>
          <p:cNvSpPr txBox="1"/>
          <p:nvPr/>
        </p:nvSpPr>
        <p:spPr>
          <a:xfrm>
            <a:off x="1196534" y="201231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fastq files</a:t>
            </a:r>
            <a:endParaRPr/>
          </a:p>
        </p:txBody>
      </p:sp>
      <p:sp>
        <p:nvSpPr>
          <p:cNvPr id="16" name="Google Shape;115;p3">
            <a:extLst>
              <a:ext uri="{FF2B5EF4-FFF2-40B4-BE49-F238E27FC236}">
                <a16:creationId xmlns:a16="http://schemas.microsoft.com/office/drawing/2014/main" id="{1310CF91-F62C-8545-B8C3-962492771E36}"/>
              </a:ext>
            </a:extLst>
          </p:cNvPr>
          <p:cNvSpPr txBox="1"/>
          <p:nvPr/>
        </p:nvSpPr>
        <p:spPr>
          <a:xfrm>
            <a:off x="1196534" y="333605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remove low quality reads</a:t>
            </a:r>
            <a:endParaRPr/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3A3BB0A3-D6A3-724B-A9FC-AF2774448398}"/>
              </a:ext>
            </a:extLst>
          </p:cNvPr>
          <p:cNvSpPr txBox="1"/>
          <p:nvPr/>
        </p:nvSpPr>
        <p:spPr>
          <a:xfrm>
            <a:off x="1196534" y="399792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Align fastq to BAM</a:t>
            </a:r>
            <a:endParaRPr/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D5B465C1-DEC6-2545-A150-8AE6BDAB805B}"/>
              </a:ext>
            </a:extLst>
          </p:cNvPr>
          <p:cNvSpPr txBox="1"/>
          <p:nvPr/>
        </p:nvSpPr>
        <p:spPr>
          <a:xfrm>
            <a:off x="1196534" y="465979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collapse UMI</a:t>
            </a:r>
            <a:endParaRPr/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2A03ADD0-105E-8A4C-9AAA-2F31503252FB}"/>
              </a:ext>
            </a:extLst>
          </p:cNvPr>
          <p:cNvSpPr txBox="1"/>
          <p:nvPr/>
        </p:nvSpPr>
        <p:spPr>
          <a:xfrm>
            <a:off x="1196534" y="267418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QC: assess overall quality</a:t>
            </a:r>
            <a:endParaRPr/>
          </a:p>
        </p:txBody>
      </p:sp>
      <p:sp>
        <p:nvSpPr>
          <p:cNvPr id="20" name="Google Shape;119;p3">
            <a:extLst>
              <a:ext uri="{FF2B5EF4-FFF2-40B4-BE49-F238E27FC236}">
                <a16:creationId xmlns:a16="http://schemas.microsoft.com/office/drawing/2014/main" id="{927889A2-F450-2247-BBAA-A1983C9B905D}"/>
              </a:ext>
            </a:extLst>
          </p:cNvPr>
          <p:cNvSpPr txBox="1"/>
          <p:nvPr/>
        </p:nvSpPr>
        <p:spPr>
          <a:xfrm>
            <a:off x="1196534" y="5321666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 alignment</a:t>
            </a:r>
            <a:endParaRPr/>
          </a:p>
        </p:txBody>
      </p:sp>
      <p:sp>
        <p:nvSpPr>
          <p:cNvPr id="21" name="Google Shape;120;p3">
            <a:extLst>
              <a:ext uri="{FF2B5EF4-FFF2-40B4-BE49-F238E27FC236}">
                <a16:creationId xmlns:a16="http://schemas.microsoft.com/office/drawing/2014/main" id="{59D51C52-3DAE-934A-A7AF-416BCCB2DA7D}"/>
              </a:ext>
            </a:extLst>
          </p:cNvPr>
          <p:cNvSpPr txBox="1"/>
          <p:nvPr/>
        </p:nvSpPr>
        <p:spPr>
          <a:xfrm>
            <a:off x="1196534" y="5983537"/>
            <a:ext cx="3300984" cy="3880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matrix</a:t>
            </a:r>
            <a:endParaRPr/>
          </a:p>
        </p:txBody>
      </p:sp>
      <p:sp>
        <p:nvSpPr>
          <p:cNvPr id="22" name="Google Shape;121;p3">
            <a:extLst>
              <a:ext uri="{FF2B5EF4-FFF2-40B4-BE49-F238E27FC236}">
                <a16:creationId xmlns:a16="http://schemas.microsoft.com/office/drawing/2014/main" id="{84E89C16-6D6C-5949-BF31-C72A475FB514}"/>
              </a:ext>
            </a:extLst>
          </p:cNvPr>
          <p:cNvSpPr txBox="1"/>
          <p:nvPr/>
        </p:nvSpPr>
        <p:spPr>
          <a:xfrm>
            <a:off x="1196534" y="1350446"/>
            <a:ext cx="3300984" cy="388087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txBody>
          <a:bodyPr spcFirstLastPara="1" wrap="square" lIns="91425" tIns="64275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bcl file</a:t>
            </a:r>
            <a:endParaRPr/>
          </a:p>
        </p:txBody>
      </p:sp>
      <p:sp>
        <p:nvSpPr>
          <p:cNvPr id="26" name="Google Shape;125;p3">
            <a:extLst>
              <a:ext uri="{FF2B5EF4-FFF2-40B4-BE49-F238E27FC236}">
                <a16:creationId xmlns:a16="http://schemas.microsoft.com/office/drawing/2014/main" id="{4E12A1B0-E52F-3445-B9A3-D58EB1585455}"/>
              </a:ext>
            </a:extLst>
          </p:cNvPr>
          <p:cNvSpPr/>
          <p:nvPr/>
        </p:nvSpPr>
        <p:spPr>
          <a:xfrm>
            <a:off x="4712793" y="1369201"/>
            <a:ext cx="670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 is the role of the sequencing machine!</a:t>
            </a:r>
            <a:endParaRPr lang="en-US" dirty="0"/>
          </a:p>
        </p:txBody>
      </p:sp>
      <p:pic>
        <p:nvPicPr>
          <p:cNvPr id="27" name="Google Shape;126;p3">
            <a:extLst>
              <a:ext uri="{FF2B5EF4-FFF2-40B4-BE49-F238E27FC236}">
                <a16:creationId xmlns:a16="http://schemas.microsoft.com/office/drawing/2014/main" id="{4559B1DD-20A8-2140-9361-84A461F5E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949560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27;p3">
            <a:extLst>
              <a:ext uri="{FF2B5EF4-FFF2-40B4-BE49-F238E27FC236}">
                <a16:creationId xmlns:a16="http://schemas.microsoft.com/office/drawing/2014/main" id="{E12C0DF7-DD4B-A643-BF1B-1BCA1242B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4633109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8;p3">
            <a:extLst>
              <a:ext uri="{FF2B5EF4-FFF2-40B4-BE49-F238E27FC236}">
                <a16:creationId xmlns:a16="http://schemas.microsoft.com/office/drawing/2014/main" id="{269630E4-C242-8047-93A0-2F8A5E9309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5291336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3">
            <a:extLst>
              <a:ext uri="{FF2B5EF4-FFF2-40B4-BE49-F238E27FC236}">
                <a16:creationId xmlns:a16="http://schemas.microsoft.com/office/drawing/2014/main" id="{FE7C731D-98E4-A244-BE8F-F231E767B1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974882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0;p3">
            <a:extLst>
              <a:ext uri="{FF2B5EF4-FFF2-40B4-BE49-F238E27FC236}">
                <a16:creationId xmlns:a16="http://schemas.microsoft.com/office/drawing/2014/main" id="{5E620A6D-0650-074A-A141-9C2BD1D70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3316655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1;p3">
            <a:extLst>
              <a:ext uri="{FF2B5EF4-FFF2-40B4-BE49-F238E27FC236}">
                <a16:creationId xmlns:a16="http://schemas.microsoft.com/office/drawing/2014/main" id="{2830F823-430A-E546-97E9-CFE612DD3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658428"/>
            <a:ext cx="739821" cy="38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2;p3">
            <a:extLst>
              <a:ext uri="{FF2B5EF4-FFF2-40B4-BE49-F238E27FC236}">
                <a16:creationId xmlns:a16="http://schemas.microsoft.com/office/drawing/2014/main" id="{E4C1C753-C1F6-E343-AF6C-F82027151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395"/>
          <a:stretch/>
        </p:blipFill>
        <p:spPr>
          <a:xfrm>
            <a:off x="430726" y="2000201"/>
            <a:ext cx="739821" cy="389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Flowchart: from .</a:t>
            </a:r>
            <a:r>
              <a:rPr lang="en-US" dirty="0" err="1">
                <a:solidFill>
                  <a:srgbClr val="C00000"/>
                </a:solidFill>
              </a:rPr>
              <a:t>bcl</a:t>
            </a:r>
            <a:r>
              <a:rPr lang="en-US" dirty="0">
                <a:solidFill>
                  <a:srgbClr val="C00000"/>
                </a:solidFill>
              </a:rPr>
              <a:t> to count matrix</a:t>
            </a:r>
            <a:endParaRPr lang="en-US" dirty="0"/>
          </a:p>
        </p:txBody>
      </p:sp>
      <p:pic>
        <p:nvPicPr>
          <p:cNvPr id="35" name="Google Shape;152;p4">
            <a:extLst>
              <a:ext uri="{FF2B5EF4-FFF2-40B4-BE49-F238E27FC236}">
                <a16:creationId xmlns:a16="http://schemas.microsoft.com/office/drawing/2014/main" id="{1E98C4AD-26D7-3A43-B365-D1B8FAE1D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357"/>
          <a:stretch/>
        </p:blipFill>
        <p:spPr>
          <a:xfrm>
            <a:off x="430725" y="1371285"/>
            <a:ext cx="739821" cy="35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5264771-71A9-A649-90BB-3B0F72855F65}"/>
              </a:ext>
            </a:extLst>
          </p:cNvPr>
          <p:cNvSpPr/>
          <p:nvPr/>
        </p:nvSpPr>
        <p:spPr>
          <a:xfrm>
            <a:off x="528320" y="2529840"/>
            <a:ext cx="4184473" cy="397992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8AC62A8-9AF2-0B41-B4CE-3117FC31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7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321A539-7B16-3345-90FA-FB2F497B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bcl2fastq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bcl2fastq --run-folder-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bcl_files_folder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 -p 12 --output-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&lt;</a:t>
            </a:r>
            <a:r>
              <a:rPr lang="en-US" sz="18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fastq_files_folder</a:t>
            </a:r>
            <a:r>
              <a:rPr lang="en-US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&gt;</a:t>
            </a:r>
            <a:endParaRPr b="1" dirty="0"/>
          </a:p>
        </p:txBody>
      </p:sp>
      <p:pic>
        <p:nvPicPr>
          <p:cNvPr id="36" name="Google Shape;167;p5">
            <a:extLst>
              <a:ext uri="{FF2B5EF4-FFF2-40B4-BE49-F238E27FC236}">
                <a16:creationId xmlns:a16="http://schemas.microsoft.com/office/drawing/2014/main" id="{FD7A8F02-C905-C04C-9FCD-3199D36D7A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41" r="17636" b="46870"/>
          <a:stretch/>
        </p:blipFill>
        <p:spPr>
          <a:xfrm>
            <a:off x="2671108" y="2665413"/>
            <a:ext cx="7039252" cy="194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9;p5">
            <a:extLst>
              <a:ext uri="{FF2B5EF4-FFF2-40B4-BE49-F238E27FC236}">
                <a16:creationId xmlns:a16="http://schemas.microsoft.com/office/drawing/2014/main" id="{99F832C8-AB0C-3B42-9DBA-0C8497EEE37C}"/>
              </a:ext>
            </a:extLst>
          </p:cNvPr>
          <p:cNvSpPr/>
          <p:nvPr/>
        </p:nvSpPr>
        <p:spPr>
          <a:xfrm>
            <a:off x="612547" y="5484651"/>
            <a:ext cx="111563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https://support.illumina.com/content/dam/illumina-support/documents/documentation/software_documentation/bcl2fastq/bcl2fastq_letterbooklet_15038058brpmi.pdf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170;p5">
            <a:extLst>
              <a:ext uri="{FF2B5EF4-FFF2-40B4-BE49-F238E27FC236}">
                <a16:creationId xmlns:a16="http://schemas.microsoft.com/office/drawing/2014/main" id="{719FC225-0A30-A043-B915-07CC669ACC19}"/>
              </a:ext>
            </a:extLst>
          </p:cNvPr>
          <p:cNvSpPr/>
          <p:nvPr/>
        </p:nvSpPr>
        <p:spPr>
          <a:xfrm>
            <a:off x="612547" y="5144290"/>
            <a:ext cx="111563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 guide: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48A1D-A737-5E48-A897-5FF22D8BC273}"/>
              </a:ext>
            </a:extLst>
          </p:cNvPr>
          <p:cNvSpPr/>
          <p:nvPr/>
        </p:nvSpPr>
        <p:spPr>
          <a:xfrm>
            <a:off x="8351520" y="3180080"/>
            <a:ext cx="223520" cy="79248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3FA87D-3600-C647-A718-3FCBEC6E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is a .</a:t>
            </a:r>
            <a:r>
              <a:rPr lang="en-US" dirty="0" err="1">
                <a:solidFill>
                  <a:srgbClr val="C00000"/>
                </a:solidFill>
              </a:rPr>
              <a:t>fastq</a:t>
            </a:r>
            <a:r>
              <a:rPr lang="en-US" dirty="0">
                <a:solidFill>
                  <a:srgbClr val="C00000"/>
                </a:solidFill>
              </a:rPr>
              <a:t> organized?</a:t>
            </a:r>
            <a:endParaRPr lang="en-US" dirty="0"/>
          </a:p>
        </p:txBody>
      </p:sp>
      <p:sp>
        <p:nvSpPr>
          <p:cNvPr id="35" name="Google Shape;166;p5">
            <a:extLst>
              <a:ext uri="{FF2B5EF4-FFF2-40B4-BE49-F238E27FC236}">
                <a16:creationId xmlns:a16="http://schemas.microsoft.com/office/drawing/2014/main" id="{0B13F89E-9FA5-B04F-B53C-8FC8376875A4}"/>
              </a:ext>
            </a:extLst>
          </p:cNvPr>
          <p:cNvSpPr/>
          <p:nvPr/>
        </p:nvSpPr>
        <p:spPr>
          <a:xfrm>
            <a:off x="772296" y="1420834"/>
            <a:ext cx="108368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>
                <a:latin typeface="Avenir"/>
                <a:ea typeface="Avenir"/>
                <a:cs typeface="Avenir"/>
                <a:sym typeface="Avenir"/>
              </a:rPr>
              <a:t>Each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fastq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file contains reads, each read is composed of 4 lines:</a:t>
            </a:r>
          </a:p>
          <a:p>
            <a:pPr lvl="0"/>
            <a:endParaRPr lang="en-US" b="1" dirty="0">
              <a:latin typeface="Avenir"/>
              <a:sym typeface="Avenir"/>
            </a:endParaRPr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sequence identifier with information about the sequencing run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Avenir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sequence (the base calls; A, C, T, G and N).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separator, which is simply a plus (+) sign.</a:t>
            </a:r>
            <a:endParaRPr lang="en-US" dirty="0"/>
          </a:p>
          <a:p>
            <a:pPr marL="342900" lvl="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base call quality scores, using ASCII characters to represent the numerical quality scores.</a:t>
            </a:r>
            <a:endParaRPr lang="en-US" dirty="0"/>
          </a:p>
          <a:p>
            <a:pPr lvl="0"/>
            <a:endParaRPr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7FBA1-D080-2548-AE47-E968410F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1898"/>
            <a:ext cx="12192000" cy="1774423"/>
          </a:xfrm>
          <a:prstGeom prst="rect">
            <a:avLst/>
          </a:prstGeom>
        </p:spPr>
      </p:pic>
      <p:sp>
        <p:nvSpPr>
          <p:cNvPr id="24" name="Google Shape;196;p7">
            <a:extLst>
              <a:ext uri="{FF2B5EF4-FFF2-40B4-BE49-F238E27FC236}">
                <a16:creationId xmlns:a16="http://schemas.microsoft.com/office/drawing/2014/main" id="{718800B6-29F7-F643-8302-525749EEED32}"/>
              </a:ext>
            </a:extLst>
          </p:cNvPr>
          <p:cNvSpPr/>
          <p:nvPr/>
        </p:nvSpPr>
        <p:spPr>
          <a:xfrm>
            <a:off x="0" y="4070312"/>
            <a:ext cx="12192000" cy="7556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196;p7">
            <a:extLst>
              <a:ext uri="{FF2B5EF4-FFF2-40B4-BE49-F238E27FC236}">
                <a16:creationId xmlns:a16="http://schemas.microsoft.com/office/drawing/2014/main" id="{A52AC17A-7E43-9E4B-A0CA-985573841091}"/>
              </a:ext>
            </a:extLst>
          </p:cNvPr>
          <p:cNvSpPr/>
          <p:nvPr/>
        </p:nvSpPr>
        <p:spPr>
          <a:xfrm>
            <a:off x="0" y="408047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196;p7">
            <a:extLst>
              <a:ext uri="{FF2B5EF4-FFF2-40B4-BE49-F238E27FC236}">
                <a16:creationId xmlns:a16="http://schemas.microsoft.com/office/drawing/2014/main" id="{9E497402-88EC-8B4F-85E6-A49DED3D3479}"/>
              </a:ext>
            </a:extLst>
          </p:cNvPr>
          <p:cNvSpPr/>
          <p:nvPr/>
        </p:nvSpPr>
        <p:spPr>
          <a:xfrm>
            <a:off x="0" y="426335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196;p7">
            <a:extLst>
              <a:ext uri="{FF2B5EF4-FFF2-40B4-BE49-F238E27FC236}">
                <a16:creationId xmlns:a16="http://schemas.microsoft.com/office/drawing/2014/main" id="{B94EBFCA-5C96-EA48-824C-7328D29DE12A}"/>
              </a:ext>
            </a:extLst>
          </p:cNvPr>
          <p:cNvSpPr/>
          <p:nvPr/>
        </p:nvSpPr>
        <p:spPr>
          <a:xfrm>
            <a:off x="0" y="4446233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" name="Google Shape;196;p7">
            <a:extLst>
              <a:ext uri="{FF2B5EF4-FFF2-40B4-BE49-F238E27FC236}">
                <a16:creationId xmlns:a16="http://schemas.microsoft.com/office/drawing/2014/main" id="{3E4C6A97-1DF6-D347-A3FE-8A484C27B88A}"/>
              </a:ext>
            </a:extLst>
          </p:cNvPr>
          <p:cNvSpPr/>
          <p:nvPr/>
        </p:nvSpPr>
        <p:spPr>
          <a:xfrm>
            <a:off x="0" y="4633269"/>
            <a:ext cx="12192000" cy="17656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32CC62C-63CD-0E46-8C57-3B9DC905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33289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nice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ice_theme" id="{CFC92111-4149-2C45-AEF6-F0CEDB875822}" vid="{DCB769A5-0A71-7C44-BCE2-1939F44612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4993</TotalTime>
  <Words>6761</Words>
  <Application>Microsoft Macintosh PowerPoint</Application>
  <PresentationFormat>Widescreen</PresentationFormat>
  <Paragraphs>700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</vt:lpstr>
      <vt:lpstr>Avenir</vt:lpstr>
      <vt:lpstr>Avenir Book</vt:lpstr>
      <vt:lpstr>Calibri</vt:lpstr>
      <vt:lpstr>Calibri Light</vt:lpstr>
      <vt:lpstr>Comfortaa</vt:lpstr>
      <vt:lpstr>Courier New</vt:lpstr>
      <vt:lpstr>Harding</vt:lpstr>
      <vt:lpstr>Menlo</vt:lpstr>
      <vt:lpstr>Theme1</vt:lpstr>
      <vt:lpstr>nice_theme</vt:lpstr>
      <vt:lpstr>Lecture 2  Intro to Data processing:  From bcl to count matrix</vt:lpstr>
      <vt:lpstr>PowerPoint Presentation</vt:lpstr>
      <vt:lpstr>Flowchart: from .bcl to count matrix</vt:lpstr>
      <vt:lpstr>Flowchart: from .bcl to count matrix</vt:lpstr>
      <vt:lpstr>.bcl files</vt:lpstr>
      <vt:lpstr>Flowchart: from .bcl to count matrix</vt:lpstr>
      <vt:lpstr>bcl2fastq</vt:lpstr>
      <vt:lpstr>bcl2fastq</vt:lpstr>
      <vt:lpstr>How is a .fastq organized?</vt:lpstr>
      <vt:lpstr>Why do we end up with so many fastq files? </vt:lpstr>
      <vt:lpstr>I1 is important for demultiplexing multiple samples simultaneously sequenced</vt:lpstr>
      <vt:lpstr>R1 contains information on the cell of origin (as well as a UMI)</vt:lpstr>
      <vt:lpstr>R2 contains sequence of the DNA fragment captured by sequencing</vt:lpstr>
      <vt:lpstr>R2 contains sequence of the DNA fragment captured by sequencing</vt:lpstr>
      <vt:lpstr>R2 contains sequence of the DNA fragment captured by sequencing</vt:lpstr>
      <vt:lpstr>Reconstructing actual molecules loaded in the sequencer</vt:lpstr>
      <vt:lpstr>Flowchart: from .bcl to count matrix</vt:lpstr>
      <vt:lpstr>Raw sequencing QC is typically done with Fastqc</vt:lpstr>
      <vt:lpstr>Flowchart: from .bcl to count matrix</vt:lpstr>
      <vt:lpstr>Filtering low quality reads</vt:lpstr>
      <vt:lpstr>Filtering low quality reads</vt:lpstr>
      <vt:lpstr>Filtering low quality reads</vt:lpstr>
      <vt:lpstr>Relaxing barcode filtering</vt:lpstr>
      <vt:lpstr>Flowchart: from .bcl to count matrix</vt:lpstr>
      <vt:lpstr>Aligning reads to a transcriptome reference</vt:lpstr>
      <vt:lpstr>Aligning reads to a transcriptome reference</vt:lpstr>
      <vt:lpstr>What do I need to align my reads?</vt:lpstr>
      <vt:lpstr>What do I need to align my reads?</vt:lpstr>
      <vt:lpstr>STAR aligner</vt:lpstr>
      <vt:lpstr>STAR aligner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Mapping output: bam file</vt:lpstr>
      <vt:lpstr>Flowchart: from .bcl to count matrix</vt:lpstr>
      <vt:lpstr>PCR duplicates</vt:lpstr>
      <vt:lpstr>Solution: using UMIs</vt:lpstr>
      <vt:lpstr>Solution: using UMIs</vt:lpstr>
      <vt:lpstr>Flowchart: from .bcl to count matrix</vt:lpstr>
      <vt:lpstr>Visualization with IGV</vt:lpstr>
      <vt:lpstr>Flowchart: from .bcl to count matrix</vt:lpstr>
      <vt:lpstr>Cellranger count pipeline</vt:lpstr>
      <vt:lpstr>Cellranger count pipeline</vt:lpstr>
      <vt:lpstr>Count matrix</vt:lpstr>
      <vt:lpstr>Cellranger count pipeline</vt:lpstr>
      <vt:lpstr>Cellranger count pipeline</vt:lpstr>
      <vt:lpstr>Flowchart: from .bcl to count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289</cp:revision>
  <dcterms:created xsi:type="dcterms:W3CDTF">2021-02-26T11:16:43Z</dcterms:created>
  <dcterms:modified xsi:type="dcterms:W3CDTF">2022-01-23T11:45:40Z</dcterms:modified>
</cp:coreProperties>
</file>